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Condensed" panose="02000000000000000000" pitchFamily="2" charset="0"/>
      <p:regular r:id="rId20"/>
      <p:bold r:id="rId21"/>
      <p:italic r:id="rId22"/>
      <p:boldItalic r:id="rId23"/>
    </p:embeddedFont>
    <p:embeddedFont>
      <p:font typeface="Roboto Condensed Black" panose="020B0604020202020204" charset="0"/>
      <p:bold r:id="rId24"/>
      <p:boldItalic r:id="rId25"/>
    </p:embeddedFont>
    <p:embeddedFont>
      <p:font typeface="Roboto Condensed SemiBold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ggeAUrXAnzL/y4PiZPjEpw/Gc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59333-F3B3-484A-B380-418F14FA1E44}" v="25" dt="2025-06-02T09:48:28.377"/>
  </p1510:revLst>
</p1510:revInfo>
</file>

<file path=ppt/tableStyles.xml><?xml version="1.0" encoding="utf-8"?>
<a:tblStyleLst xmlns:a="http://schemas.openxmlformats.org/drawingml/2006/main" def="{4EF477A3-3271-4F53-9F06-936B89D8B57F}">
  <a:tblStyle styleId="{4EF477A3-3271-4F53-9F06-936B89D8B57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gonin, Nora (OSG)" userId="836e16a7-7928-44ee-b9c7-56a62af08d0f" providerId="ADAL" clId="{73B59333-F3B3-484A-B380-418F14FA1E44}"/>
    <pc:docChg chg="undo custSel modSld">
      <pc:chgData name="Legonin, Nora (OSG)" userId="836e16a7-7928-44ee-b9c7-56a62af08d0f" providerId="ADAL" clId="{73B59333-F3B3-484A-B380-418F14FA1E44}" dt="2025-06-02T10:30:43.210" v="29" actId="14100"/>
      <pc:docMkLst>
        <pc:docMk/>
      </pc:docMkLst>
      <pc:sldChg chg="modSp mod">
        <pc:chgData name="Legonin, Nora (OSG)" userId="836e16a7-7928-44ee-b9c7-56a62af08d0f" providerId="ADAL" clId="{73B59333-F3B3-484A-B380-418F14FA1E44}" dt="2025-06-02T10:30:43.210" v="29" actId="14100"/>
        <pc:sldMkLst>
          <pc:docMk/>
          <pc:sldMk cId="0" sldId="261"/>
        </pc:sldMkLst>
        <pc:picChg chg="mod">
          <ac:chgData name="Legonin, Nora (OSG)" userId="836e16a7-7928-44ee-b9c7-56a62af08d0f" providerId="ADAL" clId="{73B59333-F3B3-484A-B380-418F14FA1E44}" dt="2025-06-02T10:30:20.538" v="26" actId="1076"/>
          <ac:picMkLst>
            <pc:docMk/>
            <pc:sldMk cId="0" sldId="261"/>
            <ac:picMk id="3" creationId="{17949AA9-3C4E-3FE0-D67A-5C68CD21B09E}"/>
          </ac:picMkLst>
        </pc:picChg>
        <pc:picChg chg="mod">
          <ac:chgData name="Legonin, Nora (OSG)" userId="836e16a7-7928-44ee-b9c7-56a62af08d0f" providerId="ADAL" clId="{73B59333-F3B3-484A-B380-418F14FA1E44}" dt="2025-06-02T10:30:43.210" v="29" actId="14100"/>
          <ac:picMkLst>
            <pc:docMk/>
            <pc:sldMk cId="0" sldId="261"/>
            <ac:picMk id="5" creationId="{8908E756-511D-B0B3-93CC-A146F5883AB8}"/>
          </ac:picMkLst>
        </pc:picChg>
        <pc:picChg chg="mod modCrop">
          <ac:chgData name="Legonin, Nora (OSG)" userId="836e16a7-7928-44ee-b9c7-56a62af08d0f" providerId="ADAL" clId="{73B59333-F3B3-484A-B380-418F14FA1E44}" dt="2025-06-02T09:48:18.844" v="23" actId="1076"/>
          <ac:picMkLst>
            <pc:docMk/>
            <pc:sldMk cId="0" sldId="261"/>
            <ac:picMk id="7" creationId="{1423E40C-60F7-5BD1-4F56-9078FE3A10DD}"/>
          </ac:picMkLst>
        </pc:picChg>
        <pc:picChg chg="mod">
          <ac:chgData name="Legonin, Nora (OSG)" userId="836e16a7-7928-44ee-b9c7-56a62af08d0f" providerId="ADAL" clId="{73B59333-F3B3-484A-B380-418F14FA1E44}" dt="2025-06-02T10:30:16.805" v="25" actId="1076"/>
          <ac:picMkLst>
            <pc:docMk/>
            <pc:sldMk cId="0" sldId="261"/>
            <ac:picMk id="11" creationId="{8D6AA7AD-205A-02E4-2F65-5E7A9FD82809}"/>
          </ac:picMkLst>
        </pc:picChg>
        <pc:picChg chg="mod">
          <ac:chgData name="Legonin, Nora (OSG)" userId="836e16a7-7928-44ee-b9c7-56a62af08d0f" providerId="ADAL" clId="{73B59333-F3B3-484A-B380-418F14FA1E44}" dt="2025-06-02T09:48:01.853" v="21" actId="14100"/>
          <ac:picMkLst>
            <pc:docMk/>
            <pc:sldMk cId="0" sldId="261"/>
            <ac:picMk id="13" creationId="{4034B74A-A92C-B7CF-288A-0E2B998AA9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ccebad4a8_0_2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34ccebad4a8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ccebad4a8_0_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34ccebad4a8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ccebad4a8_0_4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34ccebad4a8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ccebad4a8_0_4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34ccebad4a8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4ccebad4a8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g34ccebad4a8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ccebad4a8_0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34ccebad4a8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ccebad4a8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34ccebad4a8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ccebad4a8_0_3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34ccebad4a8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4c7ac8b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1" name="Google Shape;131;g354c7ac8b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ccebad4a8_0_3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34ccebad4a8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ccebad4a8_0_3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34ccebad4a8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ccebad4a8_0_3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34ccebad4a8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4c7ac8b3c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354c7ac8b3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ccebad4a8_0_530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34ccebad4a8_0_53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34ccebad4a8_0_53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34ccebad4a8_0_53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4ccebad4a8_0_535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34ccebad4a8_0_535"/>
          <p:cNvSpPr txBox="1">
            <a:spLocks noGrp="1"/>
          </p:cNvSpPr>
          <p:nvPr>
            <p:ph type="body" idx="1"/>
          </p:nvPr>
        </p:nvSpPr>
        <p:spPr>
          <a:xfrm>
            <a:off x="2383367" y="182033"/>
            <a:ext cx="3408000" cy="3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4pPr>
            <a:lvl5pPr marL="2286000" lvl="4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 sz="1300"/>
            </a:lvl5pPr>
            <a:lvl6pPr marL="2743200" lvl="5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6pPr>
            <a:lvl7pPr marL="3200400" lvl="6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7pPr>
            <a:lvl8pPr marL="3657600" lvl="7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8pPr>
            <a:lvl9pPr marL="4114800" lvl="8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9pPr>
          </a:lstStyle>
          <a:p>
            <a:endParaRPr/>
          </a:p>
        </p:txBody>
      </p:sp>
      <p:sp>
        <p:nvSpPr>
          <p:cNvPr id="64" name="Google Shape;64;g34ccebad4a8_0_535"/>
          <p:cNvSpPr txBox="1">
            <a:spLocks noGrp="1"/>
          </p:cNvSpPr>
          <p:nvPr>
            <p:ph type="body" idx="2"/>
          </p:nvPr>
        </p:nvSpPr>
        <p:spPr>
          <a:xfrm>
            <a:off x="304800" y="956733"/>
            <a:ext cx="2005500" cy="3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65" name="Google Shape;65;g34ccebad4a8_0_53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4ccebad4a8_0_53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34ccebad4a8_0_53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ccebad4a8_0_542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34ccebad4a8_0_542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g34ccebad4a8_0_542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72" name="Google Shape;72;g34ccebad4a8_0_54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34ccebad4a8_0_54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34ccebad4a8_0_54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ccebad4a8_0_54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34ccebad4a8_0_549"/>
          <p:cNvSpPr txBox="1">
            <a:spLocks noGrp="1"/>
          </p:cNvSpPr>
          <p:nvPr>
            <p:ph type="body" idx="1"/>
          </p:nvPr>
        </p:nvSpPr>
        <p:spPr>
          <a:xfrm rot="5400000">
            <a:off x="1539150" y="-167550"/>
            <a:ext cx="30177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2286000" lvl="4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2743200" lvl="5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34ccebad4a8_0_54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4ccebad4a8_0_54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34ccebad4a8_0_54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ccebad4a8_0_555"/>
          <p:cNvSpPr txBox="1">
            <a:spLocks noGrp="1"/>
          </p:cNvSpPr>
          <p:nvPr>
            <p:ph type="title"/>
          </p:nvPr>
        </p:nvSpPr>
        <p:spPr>
          <a:xfrm rot="5400000">
            <a:off x="3154800" y="1447892"/>
            <a:ext cx="390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34ccebad4a8_0_555"/>
          <p:cNvSpPr txBox="1">
            <a:spLocks noGrp="1"/>
          </p:cNvSpPr>
          <p:nvPr>
            <p:ph type="body" idx="1"/>
          </p:nvPr>
        </p:nvSpPr>
        <p:spPr>
          <a:xfrm rot="5400000">
            <a:off x="360850" y="127142"/>
            <a:ext cx="3901200" cy="4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2286000" lvl="4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2743200" lvl="5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g34ccebad4a8_0_55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34ccebad4a8_0_55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34ccebad4a8_0_55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>
  <p:cSld name="1_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 1">
  <p:cSld name="Title and Vertical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34ccebad4a8_0_49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34ccebad4a8_0_49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34ccebad4a8_0_49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34ccebad4a8_0_50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34ccebad4a8_0_502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2286000" lvl="4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2743200" lvl="5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g34ccebad4a8_0_50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34ccebad4a8_0_50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34ccebad4a8_0_50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4ccebad4a8_0_496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34ccebad4a8_0_496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g34ccebad4a8_0_49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34ccebad4a8_0_49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34ccebad4a8_0_49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4ccebad4a8_0_508"/>
          <p:cNvSpPr txBox="1">
            <a:spLocks noGrp="1"/>
          </p:cNvSpPr>
          <p:nvPr>
            <p:ph type="title"/>
          </p:nvPr>
        </p:nvSpPr>
        <p:spPr>
          <a:xfrm>
            <a:off x="481542" y="2937933"/>
            <a:ext cx="51816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34ccebad4a8_0_508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g34ccebad4a8_0_50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34ccebad4a8_0_50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34ccebad4a8_0_50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4ccebad4a8_0_51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34ccebad4a8_0_514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500" cy="30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marL="1828800" lvl="3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3" name="Google Shape;43;g34ccebad4a8_0_514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500" cy="30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marL="1828800" lvl="3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4" name="Google Shape;44;g34ccebad4a8_0_51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34ccebad4a8_0_51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34ccebad4a8_0_51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ccebad4a8_0_52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34ccebad4a8_0_521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7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50" name="Google Shape;50;g34ccebad4a8_0_521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700" cy="26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51" name="Google Shape;51;g34ccebad4a8_0_521"/>
          <p:cNvSpPr txBox="1">
            <a:spLocks noGrp="1"/>
          </p:cNvSpPr>
          <p:nvPr>
            <p:ph type="body" idx="3"/>
          </p:nvPr>
        </p:nvSpPr>
        <p:spPr>
          <a:xfrm>
            <a:off x="3096683" y="1023409"/>
            <a:ext cx="26949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52" name="Google Shape;52;g34ccebad4a8_0_521"/>
          <p:cNvSpPr txBox="1">
            <a:spLocks noGrp="1"/>
          </p:cNvSpPr>
          <p:nvPr>
            <p:ph type="body" idx="4"/>
          </p:nvPr>
        </p:nvSpPr>
        <p:spPr>
          <a:xfrm>
            <a:off x="3096683" y="1449917"/>
            <a:ext cx="2694900" cy="26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53" name="Google Shape;53;g34ccebad4a8_0_5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34ccebad4a8_0_5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34ccebad4a8_0_5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4ccebad4a8_0_48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34ccebad4a8_0_48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34ccebad4a8_0_48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34ccebad4a8_0_48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34ccebad4a8_0_48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34ccebad4a8_0_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284" y="322140"/>
            <a:ext cx="3332903" cy="156545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34ccebad4a8_0_287"/>
          <p:cNvSpPr txBox="1"/>
          <p:nvPr/>
        </p:nvSpPr>
        <p:spPr>
          <a:xfrm>
            <a:off x="2568537" y="2409821"/>
            <a:ext cx="85107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EDB"/>
              </a:buClr>
              <a:buSzPts val="3600"/>
              <a:buFont typeface="Roboto Condensed"/>
              <a:buNone/>
            </a:pPr>
            <a:r>
              <a:rPr lang="en-US" sz="3600" b="1" i="0" u="none" strike="noStrike" cap="none">
                <a:solidFill>
                  <a:srgbClr val="33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2nd United Nations Food Systems Summit Stocktake (UNFSS+4)</a:t>
            </a:r>
            <a:endParaRPr sz="4400" b="1" i="0" u="none" strike="noStrike" cap="none">
              <a:solidFill>
                <a:srgbClr val="339ED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5" name="Google Shape;95;g34ccebad4a8_0_287"/>
          <p:cNvSpPr txBox="1"/>
          <p:nvPr/>
        </p:nvSpPr>
        <p:spPr>
          <a:xfrm>
            <a:off x="2568537" y="3777975"/>
            <a:ext cx="52557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marL="0" marR="0" lvl="0" indent="0" algn="l" rtl="0">
              <a:lnSpc>
                <a:spcPct val="79166"/>
              </a:lnSpc>
              <a:spcBef>
                <a:spcPts val="0"/>
              </a:spcBef>
              <a:spcAft>
                <a:spcPts val="0"/>
              </a:spcAft>
              <a:buClr>
                <a:srgbClr val="339EDB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3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27-29 July 2025, Addis Ababa, Ethiopia</a:t>
            </a:r>
            <a:endParaRPr sz="2400" b="0" i="0" u="none" strike="noStrike" cap="none">
              <a:solidFill>
                <a:srgbClr val="339ED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ccebad4a8_0_402"/>
          <p:cNvSpPr txBox="1"/>
          <p:nvPr/>
        </p:nvSpPr>
        <p:spPr>
          <a:xfrm>
            <a:off x="3955009" y="266316"/>
            <a:ext cx="4281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09EDB"/>
                </a:solidFill>
                <a:latin typeface="Roboto Condensed Black"/>
                <a:ea typeface="Roboto Condensed Black"/>
                <a:cs typeface="Roboto Condensed Black"/>
                <a:sym typeface="Roboto Condensed Black"/>
              </a:rPr>
              <a:t>Towards UNFSS+4: Roadmap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34ccebad4a8_0_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450" y="746926"/>
            <a:ext cx="10735626" cy="56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4ccebad4a8_0_407"/>
          <p:cNvSpPr/>
          <p:nvPr/>
        </p:nvSpPr>
        <p:spPr>
          <a:xfrm>
            <a:off x="319509" y="794746"/>
            <a:ext cx="11537125" cy="5061108"/>
          </a:xfrm>
          <a:custGeom>
            <a:avLst/>
            <a:gdLst/>
            <a:ahLst/>
            <a:cxnLst/>
            <a:rect l="l" t="t" r="r" b="b"/>
            <a:pathLst>
              <a:path w="23190200" h="10173081" extrusionOk="0">
                <a:moveTo>
                  <a:pt x="38100" y="0"/>
                </a:moveTo>
                <a:lnTo>
                  <a:pt x="20789012" y="0"/>
                </a:lnTo>
                <a:lnTo>
                  <a:pt x="20789012" y="38100"/>
                </a:lnTo>
                <a:lnTo>
                  <a:pt x="20789012" y="0"/>
                </a:lnTo>
                <a:lnTo>
                  <a:pt x="21970493" y="0"/>
                </a:lnTo>
                <a:lnTo>
                  <a:pt x="21970493" y="38100"/>
                </a:lnTo>
                <a:lnTo>
                  <a:pt x="21970493" y="0"/>
                </a:lnTo>
                <a:cubicBezTo>
                  <a:pt x="22646512" y="0"/>
                  <a:pt x="23190200" y="584581"/>
                  <a:pt x="23190200" y="1300226"/>
                </a:cubicBezTo>
                <a:lnTo>
                  <a:pt x="23152100" y="1300226"/>
                </a:lnTo>
                <a:lnTo>
                  <a:pt x="23152100" y="1262126"/>
                </a:lnTo>
                <a:lnTo>
                  <a:pt x="23190200" y="1262126"/>
                </a:lnTo>
                <a:lnTo>
                  <a:pt x="23190200" y="1300226"/>
                </a:lnTo>
                <a:cubicBezTo>
                  <a:pt x="23190200" y="2015871"/>
                  <a:pt x="22646512" y="2600452"/>
                  <a:pt x="21970619" y="2600452"/>
                </a:cubicBezTo>
                <a:lnTo>
                  <a:pt x="21970619" y="2562352"/>
                </a:lnTo>
                <a:lnTo>
                  <a:pt x="21970619" y="2600452"/>
                </a:lnTo>
                <a:lnTo>
                  <a:pt x="20789137" y="2600452"/>
                </a:lnTo>
                <a:lnTo>
                  <a:pt x="20789137" y="2562352"/>
                </a:lnTo>
                <a:lnTo>
                  <a:pt x="20789137" y="2600452"/>
                </a:lnTo>
                <a:lnTo>
                  <a:pt x="2401189" y="2600452"/>
                </a:lnTo>
                <a:lnTo>
                  <a:pt x="2401189" y="2562352"/>
                </a:lnTo>
                <a:lnTo>
                  <a:pt x="2401189" y="2600452"/>
                </a:lnTo>
                <a:lnTo>
                  <a:pt x="1219581" y="2600452"/>
                </a:lnTo>
                <a:lnTo>
                  <a:pt x="1219581" y="2562352"/>
                </a:lnTo>
                <a:lnTo>
                  <a:pt x="1219581" y="2600452"/>
                </a:lnTo>
                <a:cubicBezTo>
                  <a:pt x="590423" y="2600452"/>
                  <a:pt x="76200" y="3146044"/>
                  <a:pt x="76200" y="3824478"/>
                </a:cubicBezTo>
                <a:lnTo>
                  <a:pt x="38100" y="3824478"/>
                </a:lnTo>
                <a:lnTo>
                  <a:pt x="38100" y="3786378"/>
                </a:lnTo>
                <a:lnTo>
                  <a:pt x="76200" y="3786378"/>
                </a:lnTo>
                <a:lnTo>
                  <a:pt x="76200" y="3824478"/>
                </a:lnTo>
                <a:cubicBezTo>
                  <a:pt x="76200" y="4502912"/>
                  <a:pt x="590423" y="5048504"/>
                  <a:pt x="1219581" y="5048504"/>
                </a:cubicBezTo>
                <a:lnTo>
                  <a:pt x="1219581" y="5086604"/>
                </a:lnTo>
                <a:lnTo>
                  <a:pt x="1219581" y="5048504"/>
                </a:lnTo>
                <a:lnTo>
                  <a:pt x="2401062" y="5048504"/>
                </a:lnTo>
                <a:lnTo>
                  <a:pt x="2401062" y="5086604"/>
                </a:lnTo>
                <a:lnTo>
                  <a:pt x="2401062" y="5048504"/>
                </a:lnTo>
                <a:lnTo>
                  <a:pt x="21970492" y="5048504"/>
                </a:lnTo>
                <a:lnTo>
                  <a:pt x="21970492" y="5086604"/>
                </a:lnTo>
                <a:lnTo>
                  <a:pt x="21970492" y="5048504"/>
                </a:lnTo>
                <a:cubicBezTo>
                  <a:pt x="22646385" y="5048504"/>
                  <a:pt x="23190073" y="5633085"/>
                  <a:pt x="23190073" y="6348730"/>
                </a:cubicBezTo>
                <a:lnTo>
                  <a:pt x="23151973" y="6348730"/>
                </a:lnTo>
                <a:lnTo>
                  <a:pt x="23151973" y="6310630"/>
                </a:lnTo>
                <a:lnTo>
                  <a:pt x="23190073" y="6310630"/>
                </a:lnTo>
                <a:lnTo>
                  <a:pt x="23190073" y="6348730"/>
                </a:lnTo>
                <a:cubicBezTo>
                  <a:pt x="23190073" y="7064375"/>
                  <a:pt x="22646385" y="7648956"/>
                  <a:pt x="21970492" y="7648956"/>
                </a:cubicBezTo>
                <a:lnTo>
                  <a:pt x="21970492" y="7610856"/>
                </a:lnTo>
                <a:lnTo>
                  <a:pt x="21970492" y="7648956"/>
                </a:lnTo>
                <a:lnTo>
                  <a:pt x="20789010" y="7648956"/>
                </a:lnTo>
                <a:lnTo>
                  <a:pt x="20789010" y="7610856"/>
                </a:lnTo>
                <a:lnTo>
                  <a:pt x="20789010" y="7648956"/>
                </a:lnTo>
                <a:lnTo>
                  <a:pt x="2401189" y="7648956"/>
                </a:lnTo>
                <a:lnTo>
                  <a:pt x="2401189" y="7610856"/>
                </a:lnTo>
                <a:lnTo>
                  <a:pt x="2401189" y="7648956"/>
                </a:lnTo>
                <a:lnTo>
                  <a:pt x="1219581" y="7648956"/>
                </a:lnTo>
                <a:lnTo>
                  <a:pt x="1219581" y="7610856"/>
                </a:lnTo>
                <a:lnTo>
                  <a:pt x="1219581" y="7648956"/>
                </a:lnTo>
                <a:cubicBezTo>
                  <a:pt x="590423" y="7648829"/>
                  <a:pt x="76200" y="8194548"/>
                  <a:pt x="76200" y="8872855"/>
                </a:cubicBezTo>
                <a:lnTo>
                  <a:pt x="38100" y="8872855"/>
                </a:lnTo>
                <a:lnTo>
                  <a:pt x="76200" y="8872855"/>
                </a:lnTo>
                <a:lnTo>
                  <a:pt x="76200" y="8872855"/>
                </a:lnTo>
                <a:lnTo>
                  <a:pt x="38100" y="8872855"/>
                </a:lnTo>
                <a:lnTo>
                  <a:pt x="76200" y="8872855"/>
                </a:lnTo>
                <a:cubicBezTo>
                  <a:pt x="76200" y="9551289"/>
                  <a:pt x="590423" y="10096881"/>
                  <a:pt x="1219581" y="10096881"/>
                </a:cubicBezTo>
                <a:lnTo>
                  <a:pt x="1219581" y="10134981"/>
                </a:lnTo>
                <a:lnTo>
                  <a:pt x="1219581" y="10096881"/>
                </a:lnTo>
                <a:lnTo>
                  <a:pt x="2401062" y="10096881"/>
                </a:lnTo>
                <a:lnTo>
                  <a:pt x="2401062" y="10134981"/>
                </a:lnTo>
                <a:lnTo>
                  <a:pt x="2401062" y="10096881"/>
                </a:lnTo>
                <a:lnTo>
                  <a:pt x="20789012" y="10096881"/>
                </a:lnTo>
                <a:lnTo>
                  <a:pt x="20789012" y="10134981"/>
                </a:lnTo>
                <a:lnTo>
                  <a:pt x="20789012" y="10096881"/>
                </a:lnTo>
                <a:lnTo>
                  <a:pt x="23152100" y="10096881"/>
                </a:lnTo>
                <a:lnTo>
                  <a:pt x="23152100" y="10173081"/>
                </a:lnTo>
                <a:lnTo>
                  <a:pt x="20789012" y="10173081"/>
                </a:lnTo>
                <a:lnTo>
                  <a:pt x="2401189" y="10173081"/>
                </a:lnTo>
                <a:lnTo>
                  <a:pt x="1219581" y="10173081"/>
                </a:lnTo>
                <a:cubicBezTo>
                  <a:pt x="543687" y="10173081"/>
                  <a:pt x="0" y="9588627"/>
                  <a:pt x="0" y="8872855"/>
                </a:cubicBezTo>
                <a:lnTo>
                  <a:pt x="0" y="8872855"/>
                </a:lnTo>
                <a:cubicBezTo>
                  <a:pt x="0" y="8157210"/>
                  <a:pt x="543687" y="7572629"/>
                  <a:pt x="1219581" y="7572629"/>
                </a:cubicBezTo>
                <a:lnTo>
                  <a:pt x="2401062" y="7572629"/>
                </a:lnTo>
                <a:lnTo>
                  <a:pt x="20789012" y="7572629"/>
                </a:lnTo>
                <a:lnTo>
                  <a:pt x="21970493" y="7572629"/>
                </a:lnTo>
                <a:cubicBezTo>
                  <a:pt x="22599652" y="7572629"/>
                  <a:pt x="23113874" y="7027037"/>
                  <a:pt x="23113874" y="6348603"/>
                </a:cubicBezTo>
                <a:lnTo>
                  <a:pt x="23151974" y="6348603"/>
                </a:lnTo>
                <a:lnTo>
                  <a:pt x="23151974" y="6386703"/>
                </a:lnTo>
                <a:lnTo>
                  <a:pt x="23113874" y="6386703"/>
                </a:lnTo>
                <a:lnTo>
                  <a:pt x="23113874" y="6348603"/>
                </a:lnTo>
                <a:cubicBezTo>
                  <a:pt x="23113874" y="5670169"/>
                  <a:pt x="22599652" y="5124577"/>
                  <a:pt x="21970493" y="5124577"/>
                </a:cubicBezTo>
                <a:lnTo>
                  <a:pt x="2401189" y="5124577"/>
                </a:lnTo>
                <a:lnTo>
                  <a:pt x="1219581" y="5124577"/>
                </a:lnTo>
                <a:cubicBezTo>
                  <a:pt x="543687" y="5124704"/>
                  <a:pt x="0" y="4540123"/>
                  <a:pt x="0" y="3824478"/>
                </a:cubicBezTo>
                <a:lnTo>
                  <a:pt x="38100" y="3824478"/>
                </a:lnTo>
                <a:lnTo>
                  <a:pt x="38100" y="3862578"/>
                </a:lnTo>
                <a:lnTo>
                  <a:pt x="0" y="3862578"/>
                </a:lnTo>
                <a:lnTo>
                  <a:pt x="0" y="3824478"/>
                </a:lnTo>
                <a:cubicBezTo>
                  <a:pt x="0" y="3108833"/>
                  <a:pt x="543687" y="2524252"/>
                  <a:pt x="1219581" y="2524252"/>
                </a:cubicBezTo>
                <a:lnTo>
                  <a:pt x="2401062" y="2524252"/>
                </a:lnTo>
                <a:lnTo>
                  <a:pt x="20789012" y="2524252"/>
                </a:lnTo>
                <a:lnTo>
                  <a:pt x="21970493" y="2524252"/>
                </a:lnTo>
                <a:cubicBezTo>
                  <a:pt x="22599652" y="2524252"/>
                  <a:pt x="23113874" y="1978660"/>
                  <a:pt x="23113874" y="1300226"/>
                </a:cubicBezTo>
                <a:lnTo>
                  <a:pt x="23151974" y="1300226"/>
                </a:lnTo>
                <a:lnTo>
                  <a:pt x="23151974" y="1338326"/>
                </a:lnTo>
                <a:lnTo>
                  <a:pt x="23113874" y="1338326"/>
                </a:lnTo>
                <a:lnTo>
                  <a:pt x="23113874" y="1300226"/>
                </a:lnTo>
                <a:cubicBezTo>
                  <a:pt x="23114000" y="621792"/>
                  <a:pt x="22599777" y="76200"/>
                  <a:pt x="21970619" y="76200"/>
                </a:cubicBezTo>
                <a:lnTo>
                  <a:pt x="20789137" y="762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689D"/>
          </a:solidFill>
          <a:ln>
            <a:noFill/>
          </a:ln>
        </p:spPr>
        <p:txBody>
          <a:bodyPr spcFirstLastPara="1" wrap="square" lIns="60975" tIns="30475" rIns="60975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0" name="Google Shape;210;g34ccebad4a8_0_407"/>
          <p:cNvGrpSpPr/>
          <p:nvPr/>
        </p:nvGrpSpPr>
        <p:grpSpPr>
          <a:xfrm>
            <a:off x="7283304" y="5420729"/>
            <a:ext cx="4589277" cy="832291"/>
            <a:chOff x="0" y="-28575"/>
            <a:chExt cx="1813012" cy="328800"/>
          </a:xfrm>
        </p:grpSpPr>
        <p:sp>
          <p:nvSpPr>
            <p:cNvPr id="211" name="Google Shape;211;g34ccebad4a8_0_407"/>
            <p:cNvSpPr/>
            <p:nvPr/>
          </p:nvSpPr>
          <p:spPr>
            <a:xfrm>
              <a:off x="0" y="0"/>
              <a:ext cx="1813012" cy="300117"/>
            </a:xfrm>
            <a:custGeom>
              <a:avLst/>
              <a:gdLst/>
              <a:ahLst/>
              <a:cxnLst/>
              <a:rect l="l" t="t" r="r" b="b"/>
              <a:pathLst>
                <a:path w="1813012" h="300117" extrusionOk="0">
                  <a:moveTo>
                    <a:pt x="0" y="0"/>
                  </a:moveTo>
                  <a:lnTo>
                    <a:pt x="1813012" y="0"/>
                  </a:lnTo>
                  <a:lnTo>
                    <a:pt x="1813012" y="300117"/>
                  </a:lnTo>
                  <a:lnTo>
                    <a:pt x="0" y="300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75" tIns="30475" rIns="60975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g34ccebad4a8_0_407"/>
            <p:cNvSpPr txBox="1"/>
            <p:nvPr/>
          </p:nvSpPr>
          <p:spPr>
            <a:xfrm>
              <a:off x="0" y="-28575"/>
              <a:ext cx="1812900" cy="3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75" tIns="33875" rIns="33875" bIns="33875" anchor="ctr" anchorCtr="0">
              <a:noAutofit/>
            </a:bodyPr>
            <a:lstStyle/>
            <a:p>
              <a:pPr marL="0" marR="0" lvl="0" indent="0" algn="ctr" rtl="0">
                <a:lnSpc>
                  <a:spcPct val="95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g34ccebad4a8_0_407"/>
          <p:cNvGrpSpPr/>
          <p:nvPr/>
        </p:nvGrpSpPr>
        <p:grpSpPr>
          <a:xfrm>
            <a:off x="9232817" y="853113"/>
            <a:ext cx="124284" cy="284908"/>
            <a:chOff x="0" y="0"/>
            <a:chExt cx="248567" cy="569817"/>
          </a:xfrm>
        </p:grpSpPr>
        <p:cxnSp>
          <p:nvCxnSpPr>
            <p:cNvPr id="214" name="Google Shape;214;g34ccebad4a8_0_407"/>
            <p:cNvCxnSpPr/>
            <p:nvPr/>
          </p:nvCxnSpPr>
          <p:spPr>
            <a:xfrm>
              <a:off x="124272" y="0"/>
              <a:ext cx="0" cy="384600"/>
            </a:xfrm>
            <a:prstGeom prst="straightConnector1">
              <a:avLst/>
            </a:prstGeom>
            <a:noFill/>
            <a:ln w="76200" cap="flat" cmpd="sng">
              <a:solidFill>
                <a:srgbClr val="00689D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15" name="Google Shape;215;g34ccebad4a8_0_407"/>
            <p:cNvGrpSpPr/>
            <p:nvPr/>
          </p:nvGrpSpPr>
          <p:grpSpPr>
            <a:xfrm>
              <a:off x="0" y="333942"/>
              <a:ext cx="248567" cy="235875"/>
              <a:chOff x="0" y="0"/>
              <a:chExt cx="856538" cy="812800"/>
            </a:xfrm>
          </p:grpSpPr>
          <p:sp>
            <p:nvSpPr>
              <p:cNvPr id="216" name="Google Shape;216;g34ccebad4a8_0_407"/>
              <p:cNvSpPr/>
              <p:nvPr/>
            </p:nvSpPr>
            <p:spPr>
              <a:xfrm>
                <a:off x="0" y="0"/>
                <a:ext cx="8565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56538" h="812800" extrusionOk="0">
                    <a:moveTo>
                      <a:pt x="428269" y="0"/>
                    </a:moveTo>
                    <a:cubicBezTo>
                      <a:pt x="191742" y="0"/>
                      <a:pt x="0" y="181951"/>
                      <a:pt x="0" y="406400"/>
                    </a:cubicBezTo>
                    <a:cubicBezTo>
                      <a:pt x="0" y="630849"/>
                      <a:pt x="191742" y="812800"/>
                      <a:pt x="428269" y="812800"/>
                    </a:cubicBezTo>
                    <a:cubicBezTo>
                      <a:pt x="664795" y="812800"/>
                      <a:pt x="856538" y="630849"/>
                      <a:pt x="856538" y="406400"/>
                    </a:cubicBezTo>
                    <a:cubicBezTo>
                      <a:pt x="856538" y="181951"/>
                      <a:pt x="664795" y="0"/>
                      <a:pt x="428269" y="0"/>
                    </a:cubicBezTo>
                    <a:close/>
                  </a:path>
                </a:pathLst>
              </a:custGeom>
              <a:solidFill>
                <a:srgbClr val="009EDB"/>
              </a:solidFill>
              <a:ln w="85725" cap="sq" cmpd="sng">
                <a:solidFill>
                  <a:srgbClr val="00689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75" tIns="30475" rIns="60975" bIns="304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g34ccebad4a8_0_407"/>
              <p:cNvSpPr txBox="1"/>
              <p:nvPr/>
            </p:nvSpPr>
            <p:spPr>
              <a:xfrm>
                <a:off x="80300" y="47625"/>
                <a:ext cx="6960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75" tIns="33875" rIns="33875" bIns="338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" name="Google Shape;218;g34ccebad4a8_0_407"/>
          <p:cNvGrpSpPr/>
          <p:nvPr/>
        </p:nvGrpSpPr>
        <p:grpSpPr>
          <a:xfrm rot="5400000">
            <a:off x="7217676" y="5788876"/>
            <a:ext cx="131267" cy="114859"/>
            <a:chOff x="0" y="0"/>
            <a:chExt cx="812800" cy="711200"/>
          </a:xfrm>
        </p:grpSpPr>
        <p:sp>
          <p:nvSpPr>
            <p:cNvPr id="219" name="Google Shape;219;g34ccebad4a8_0_40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689D"/>
            </a:solidFill>
            <a:ln>
              <a:noFill/>
            </a:ln>
          </p:spPr>
          <p:txBody>
            <a:bodyPr spcFirstLastPara="1" wrap="square" lIns="60975" tIns="30475" rIns="60975" bIns="30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g34ccebad4a8_0_407"/>
            <p:cNvSpPr txBox="1"/>
            <p:nvPr/>
          </p:nvSpPr>
          <p:spPr>
            <a:xfrm>
              <a:off x="127000" y="301625"/>
              <a:ext cx="558900" cy="3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75" tIns="33875" rIns="33875" bIns="33875" anchor="ctr" anchorCtr="0">
              <a:noAutofit/>
            </a:bodyPr>
            <a:lstStyle/>
            <a:p>
              <a:pPr marL="0" marR="0" lvl="0" indent="0" algn="ctr" rtl="0">
                <a:lnSpc>
                  <a:spcPct val="95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g34ccebad4a8_0_407"/>
          <p:cNvSpPr txBox="1"/>
          <p:nvPr/>
        </p:nvSpPr>
        <p:spPr>
          <a:xfrm>
            <a:off x="8286451" y="1289148"/>
            <a:ext cx="20169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00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3-4 OCTOBER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Stockholm Food Forum 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34ccebad4a8_0_407"/>
          <p:cNvSpPr txBox="1"/>
          <p:nvPr/>
        </p:nvSpPr>
        <p:spPr>
          <a:xfrm>
            <a:off x="3955008" y="266316"/>
            <a:ext cx="4281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09EDB"/>
                </a:solidFill>
                <a:latin typeface="Roboto Condensed Black"/>
                <a:ea typeface="Roboto Condensed Black"/>
                <a:cs typeface="Roboto Condensed Black"/>
                <a:sym typeface="Roboto Condensed Black"/>
              </a:rPr>
              <a:t>After UNFSS+4: Roadmap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g34ccebad4a8_0_407"/>
          <p:cNvGrpSpPr/>
          <p:nvPr/>
        </p:nvGrpSpPr>
        <p:grpSpPr>
          <a:xfrm>
            <a:off x="3047993" y="3335182"/>
            <a:ext cx="124284" cy="284908"/>
            <a:chOff x="0" y="0"/>
            <a:chExt cx="248567" cy="569817"/>
          </a:xfrm>
        </p:grpSpPr>
        <p:cxnSp>
          <p:nvCxnSpPr>
            <p:cNvPr id="224" name="Google Shape;224;g34ccebad4a8_0_407"/>
            <p:cNvCxnSpPr/>
            <p:nvPr/>
          </p:nvCxnSpPr>
          <p:spPr>
            <a:xfrm>
              <a:off x="124272" y="0"/>
              <a:ext cx="0" cy="384600"/>
            </a:xfrm>
            <a:prstGeom prst="straightConnector1">
              <a:avLst/>
            </a:prstGeom>
            <a:noFill/>
            <a:ln w="76200" cap="flat" cmpd="sng">
              <a:solidFill>
                <a:srgbClr val="00689D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25" name="Google Shape;225;g34ccebad4a8_0_407"/>
            <p:cNvGrpSpPr/>
            <p:nvPr/>
          </p:nvGrpSpPr>
          <p:grpSpPr>
            <a:xfrm>
              <a:off x="0" y="333942"/>
              <a:ext cx="248567" cy="235875"/>
              <a:chOff x="0" y="0"/>
              <a:chExt cx="856538" cy="812800"/>
            </a:xfrm>
          </p:grpSpPr>
          <p:sp>
            <p:nvSpPr>
              <p:cNvPr id="226" name="Google Shape;226;g34ccebad4a8_0_407"/>
              <p:cNvSpPr/>
              <p:nvPr/>
            </p:nvSpPr>
            <p:spPr>
              <a:xfrm>
                <a:off x="0" y="0"/>
                <a:ext cx="8565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56538" h="812800" extrusionOk="0">
                    <a:moveTo>
                      <a:pt x="428269" y="0"/>
                    </a:moveTo>
                    <a:cubicBezTo>
                      <a:pt x="191742" y="0"/>
                      <a:pt x="0" y="181951"/>
                      <a:pt x="0" y="406400"/>
                    </a:cubicBezTo>
                    <a:cubicBezTo>
                      <a:pt x="0" y="630849"/>
                      <a:pt x="191742" y="812800"/>
                      <a:pt x="428269" y="812800"/>
                    </a:cubicBezTo>
                    <a:cubicBezTo>
                      <a:pt x="664795" y="812800"/>
                      <a:pt x="856538" y="630849"/>
                      <a:pt x="856538" y="406400"/>
                    </a:cubicBezTo>
                    <a:cubicBezTo>
                      <a:pt x="856538" y="181951"/>
                      <a:pt x="664795" y="0"/>
                      <a:pt x="428269" y="0"/>
                    </a:cubicBezTo>
                    <a:close/>
                  </a:path>
                </a:pathLst>
              </a:custGeom>
              <a:solidFill>
                <a:srgbClr val="009EDB"/>
              </a:solidFill>
              <a:ln w="85725" cap="sq" cmpd="sng">
                <a:solidFill>
                  <a:srgbClr val="00689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75" tIns="30475" rIns="60975" bIns="304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g34ccebad4a8_0_407"/>
              <p:cNvSpPr txBox="1"/>
              <p:nvPr/>
            </p:nvSpPr>
            <p:spPr>
              <a:xfrm>
                <a:off x="80300" y="47625"/>
                <a:ext cx="6960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75" tIns="33875" rIns="33875" bIns="338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8" name="Google Shape;228;g34ccebad4a8_0_407"/>
          <p:cNvSpPr/>
          <p:nvPr/>
        </p:nvSpPr>
        <p:spPr>
          <a:xfrm>
            <a:off x="204283" y="632300"/>
            <a:ext cx="3239700" cy="97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75" tIns="60975" rIns="60975" bIns="60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g34ccebad4a8_0_407"/>
          <p:cNvGrpSpPr/>
          <p:nvPr/>
        </p:nvGrpSpPr>
        <p:grpSpPr>
          <a:xfrm>
            <a:off x="8162160" y="2046682"/>
            <a:ext cx="124284" cy="284908"/>
            <a:chOff x="0" y="0"/>
            <a:chExt cx="248567" cy="569817"/>
          </a:xfrm>
        </p:grpSpPr>
        <p:cxnSp>
          <p:nvCxnSpPr>
            <p:cNvPr id="230" name="Google Shape;230;g34ccebad4a8_0_407"/>
            <p:cNvCxnSpPr/>
            <p:nvPr/>
          </p:nvCxnSpPr>
          <p:spPr>
            <a:xfrm>
              <a:off x="124272" y="0"/>
              <a:ext cx="0" cy="384600"/>
            </a:xfrm>
            <a:prstGeom prst="straightConnector1">
              <a:avLst/>
            </a:prstGeom>
            <a:noFill/>
            <a:ln w="76200" cap="flat" cmpd="sng">
              <a:solidFill>
                <a:srgbClr val="00689D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31" name="Google Shape;231;g34ccebad4a8_0_407"/>
            <p:cNvGrpSpPr/>
            <p:nvPr/>
          </p:nvGrpSpPr>
          <p:grpSpPr>
            <a:xfrm>
              <a:off x="0" y="333942"/>
              <a:ext cx="248567" cy="235875"/>
              <a:chOff x="0" y="0"/>
              <a:chExt cx="856538" cy="812800"/>
            </a:xfrm>
          </p:grpSpPr>
          <p:sp>
            <p:nvSpPr>
              <p:cNvPr id="232" name="Google Shape;232;g34ccebad4a8_0_407"/>
              <p:cNvSpPr/>
              <p:nvPr/>
            </p:nvSpPr>
            <p:spPr>
              <a:xfrm>
                <a:off x="0" y="0"/>
                <a:ext cx="8565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56538" h="812800" extrusionOk="0">
                    <a:moveTo>
                      <a:pt x="428269" y="0"/>
                    </a:moveTo>
                    <a:cubicBezTo>
                      <a:pt x="191742" y="0"/>
                      <a:pt x="0" y="181951"/>
                      <a:pt x="0" y="406400"/>
                    </a:cubicBezTo>
                    <a:cubicBezTo>
                      <a:pt x="0" y="630849"/>
                      <a:pt x="191742" y="812800"/>
                      <a:pt x="428269" y="812800"/>
                    </a:cubicBezTo>
                    <a:cubicBezTo>
                      <a:pt x="664795" y="812800"/>
                      <a:pt x="856538" y="630849"/>
                      <a:pt x="856538" y="406400"/>
                    </a:cubicBezTo>
                    <a:cubicBezTo>
                      <a:pt x="856538" y="181951"/>
                      <a:pt x="664795" y="0"/>
                      <a:pt x="428269" y="0"/>
                    </a:cubicBezTo>
                    <a:close/>
                  </a:path>
                </a:pathLst>
              </a:custGeom>
              <a:solidFill>
                <a:srgbClr val="009EDB"/>
              </a:solidFill>
              <a:ln w="85725" cap="sq" cmpd="sng">
                <a:solidFill>
                  <a:srgbClr val="00689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75" tIns="30475" rIns="60975" bIns="304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g34ccebad4a8_0_407"/>
              <p:cNvSpPr txBox="1"/>
              <p:nvPr/>
            </p:nvSpPr>
            <p:spPr>
              <a:xfrm>
                <a:off x="80300" y="47625"/>
                <a:ext cx="6960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75" tIns="33875" rIns="33875" bIns="338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" name="Google Shape;234;g34ccebad4a8_0_407"/>
          <p:cNvGrpSpPr/>
          <p:nvPr/>
        </p:nvGrpSpPr>
        <p:grpSpPr>
          <a:xfrm>
            <a:off x="8551927" y="3335182"/>
            <a:ext cx="124284" cy="284908"/>
            <a:chOff x="0" y="0"/>
            <a:chExt cx="248567" cy="569817"/>
          </a:xfrm>
        </p:grpSpPr>
        <p:cxnSp>
          <p:nvCxnSpPr>
            <p:cNvPr id="235" name="Google Shape;235;g34ccebad4a8_0_407"/>
            <p:cNvCxnSpPr/>
            <p:nvPr/>
          </p:nvCxnSpPr>
          <p:spPr>
            <a:xfrm>
              <a:off x="124272" y="0"/>
              <a:ext cx="0" cy="384600"/>
            </a:xfrm>
            <a:prstGeom prst="straightConnector1">
              <a:avLst/>
            </a:prstGeom>
            <a:noFill/>
            <a:ln w="76200" cap="flat" cmpd="sng">
              <a:solidFill>
                <a:srgbClr val="00689D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36" name="Google Shape;236;g34ccebad4a8_0_407"/>
            <p:cNvGrpSpPr/>
            <p:nvPr/>
          </p:nvGrpSpPr>
          <p:grpSpPr>
            <a:xfrm>
              <a:off x="0" y="333942"/>
              <a:ext cx="248567" cy="235875"/>
              <a:chOff x="0" y="0"/>
              <a:chExt cx="856538" cy="812800"/>
            </a:xfrm>
          </p:grpSpPr>
          <p:sp>
            <p:nvSpPr>
              <p:cNvPr id="237" name="Google Shape;237;g34ccebad4a8_0_407"/>
              <p:cNvSpPr/>
              <p:nvPr/>
            </p:nvSpPr>
            <p:spPr>
              <a:xfrm>
                <a:off x="0" y="0"/>
                <a:ext cx="8565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56538" h="812800" extrusionOk="0">
                    <a:moveTo>
                      <a:pt x="428269" y="0"/>
                    </a:moveTo>
                    <a:cubicBezTo>
                      <a:pt x="191742" y="0"/>
                      <a:pt x="0" y="181951"/>
                      <a:pt x="0" y="406400"/>
                    </a:cubicBezTo>
                    <a:cubicBezTo>
                      <a:pt x="0" y="630849"/>
                      <a:pt x="191742" y="812800"/>
                      <a:pt x="428269" y="812800"/>
                    </a:cubicBezTo>
                    <a:cubicBezTo>
                      <a:pt x="664795" y="812800"/>
                      <a:pt x="856538" y="630849"/>
                      <a:pt x="856538" y="406400"/>
                    </a:cubicBezTo>
                    <a:cubicBezTo>
                      <a:pt x="856538" y="181951"/>
                      <a:pt x="664795" y="0"/>
                      <a:pt x="428269" y="0"/>
                    </a:cubicBezTo>
                    <a:close/>
                  </a:path>
                </a:pathLst>
              </a:custGeom>
              <a:solidFill>
                <a:srgbClr val="009EDB"/>
              </a:solidFill>
              <a:ln w="85725" cap="sq" cmpd="sng">
                <a:solidFill>
                  <a:srgbClr val="00689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75" tIns="30475" rIns="60975" bIns="304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g34ccebad4a8_0_407"/>
              <p:cNvSpPr txBox="1"/>
              <p:nvPr/>
            </p:nvSpPr>
            <p:spPr>
              <a:xfrm>
                <a:off x="80300" y="47625"/>
                <a:ext cx="6960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75" tIns="33875" rIns="33875" bIns="338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9" name="Google Shape;239;g34ccebad4a8_0_407"/>
          <p:cNvGrpSpPr/>
          <p:nvPr/>
        </p:nvGrpSpPr>
        <p:grpSpPr>
          <a:xfrm>
            <a:off x="5456669" y="4591799"/>
            <a:ext cx="124284" cy="284908"/>
            <a:chOff x="0" y="0"/>
            <a:chExt cx="248567" cy="569817"/>
          </a:xfrm>
        </p:grpSpPr>
        <p:cxnSp>
          <p:nvCxnSpPr>
            <p:cNvPr id="240" name="Google Shape;240;g34ccebad4a8_0_407"/>
            <p:cNvCxnSpPr/>
            <p:nvPr/>
          </p:nvCxnSpPr>
          <p:spPr>
            <a:xfrm>
              <a:off x="124272" y="0"/>
              <a:ext cx="0" cy="384600"/>
            </a:xfrm>
            <a:prstGeom prst="straightConnector1">
              <a:avLst/>
            </a:prstGeom>
            <a:noFill/>
            <a:ln w="76200" cap="flat" cmpd="sng">
              <a:solidFill>
                <a:srgbClr val="00689D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41" name="Google Shape;241;g34ccebad4a8_0_407"/>
            <p:cNvGrpSpPr/>
            <p:nvPr/>
          </p:nvGrpSpPr>
          <p:grpSpPr>
            <a:xfrm>
              <a:off x="0" y="333942"/>
              <a:ext cx="248567" cy="235875"/>
              <a:chOff x="0" y="0"/>
              <a:chExt cx="856538" cy="812800"/>
            </a:xfrm>
          </p:grpSpPr>
          <p:sp>
            <p:nvSpPr>
              <p:cNvPr id="242" name="Google Shape;242;g34ccebad4a8_0_407"/>
              <p:cNvSpPr/>
              <p:nvPr/>
            </p:nvSpPr>
            <p:spPr>
              <a:xfrm>
                <a:off x="0" y="0"/>
                <a:ext cx="8565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56538" h="812800" extrusionOk="0">
                    <a:moveTo>
                      <a:pt x="428269" y="0"/>
                    </a:moveTo>
                    <a:cubicBezTo>
                      <a:pt x="191742" y="0"/>
                      <a:pt x="0" y="181951"/>
                      <a:pt x="0" y="406400"/>
                    </a:cubicBezTo>
                    <a:cubicBezTo>
                      <a:pt x="0" y="630849"/>
                      <a:pt x="191742" y="812800"/>
                      <a:pt x="428269" y="812800"/>
                    </a:cubicBezTo>
                    <a:cubicBezTo>
                      <a:pt x="664795" y="812800"/>
                      <a:pt x="856538" y="630849"/>
                      <a:pt x="856538" y="406400"/>
                    </a:cubicBezTo>
                    <a:cubicBezTo>
                      <a:pt x="856538" y="181951"/>
                      <a:pt x="664795" y="0"/>
                      <a:pt x="428269" y="0"/>
                    </a:cubicBezTo>
                    <a:close/>
                  </a:path>
                </a:pathLst>
              </a:custGeom>
              <a:solidFill>
                <a:srgbClr val="009EDB"/>
              </a:solidFill>
              <a:ln w="85725" cap="sq" cmpd="sng">
                <a:solidFill>
                  <a:srgbClr val="00689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75" tIns="30475" rIns="60975" bIns="304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g34ccebad4a8_0_407"/>
              <p:cNvSpPr txBox="1"/>
              <p:nvPr/>
            </p:nvSpPr>
            <p:spPr>
              <a:xfrm>
                <a:off x="80300" y="47625"/>
                <a:ext cx="6960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75" tIns="33875" rIns="33875" bIns="338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4" name="Google Shape;244;g34ccebad4a8_0_407"/>
          <p:cNvSpPr txBox="1"/>
          <p:nvPr/>
        </p:nvSpPr>
        <p:spPr>
          <a:xfrm>
            <a:off x="7215809" y="2431598"/>
            <a:ext cx="20169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0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13-17 OCTOBER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World Food Forum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34ccebad4a8_0_407"/>
          <p:cNvSpPr txBox="1"/>
          <p:nvPr/>
        </p:nvSpPr>
        <p:spPr>
          <a:xfrm>
            <a:off x="7605575" y="3783748"/>
            <a:ext cx="20169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0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10-21 NOVEMBER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COP30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34ccebad4a8_0_407"/>
          <p:cNvSpPr txBox="1"/>
          <p:nvPr/>
        </p:nvSpPr>
        <p:spPr>
          <a:xfrm>
            <a:off x="2101634" y="3725381"/>
            <a:ext cx="20169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0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4-6 NOVEMBER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World Social Summit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4ccebad4a8_0_407"/>
          <p:cNvSpPr txBox="1"/>
          <p:nvPr/>
        </p:nvSpPr>
        <p:spPr>
          <a:xfrm>
            <a:off x="4510301" y="5019531"/>
            <a:ext cx="20169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00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8-12 DECEMBER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 Environment Assembly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34ccebad4a8_0_407"/>
          <p:cNvPicPr preferRelativeResize="0"/>
          <p:nvPr/>
        </p:nvPicPr>
        <p:blipFill rotWithShape="1">
          <a:blip r:embed="rId3">
            <a:alphaModFix/>
          </a:blip>
          <a:srcRect t="4988" b="-8"/>
          <a:stretch/>
        </p:blipFill>
        <p:spPr>
          <a:xfrm>
            <a:off x="319517" y="632300"/>
            <a:ext cx="4281999" cy="1024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g34ccebad4a8_0_407"/>
          <p:cNvGrpSpPr/>
          <p:nvPr/>
        </p:nvGrpSpPr>
        <p:grpSpPr>
          <a:xfrm>
            <a:off x="4168410" y="2046682"/>
            <a:ext cx="124284" cy="284908"/>
            <a:chOff x="0" y="0"/>
            <a:chExt cx="248567" cy="569817"/>
          </a:xfrm>
        </p:grpSpPr>
        <p:cxnSp>
          <p:nvCxnSpPr>
            <p:cNvPr id="250" name="Google Shape;250;g34ccebad4a8_0_407"/>
            <p:cNvCxnSpPr/>
            <p:nvPr/>
          </p:nvCxnSpPr>
          <p:spPr>
            <a:xfrm>
              <a:off x="124272" y="0"/>
              <a:ext cx="0" cy="384600"/>
            </a:xfrm>
            <a:prstGeom prst="straightConnector1">
              <a:avLst/>
            </a:prstGeom>
            <a:noFill/>
            <a:ln w="76200" cap="flat" cmpd="sng">
              <a:solidFill>
                <a:srgbClr val="00689D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51" name="Google Shape;251;g34ccebad4a8_0_407"/>
            <p:cNvGrpSpPr/>
            <p:nvPr/>
          </p:nvGrpSpPr>
          <p:grpSpPr>
            <a:xfrm>
              <a:off x="0" y="333942"/>
              <a:ext cx="248567" cy="235875"/>
              <a:chOff x="0" y="0"/>
              <a:chExt cx="856538" cy="812800"/>
            </a:xfrm>
          </p:grpSpPr>
          <p:sp>
            <p:nvSpPr>
              <p:cNvPr id="252" name="Google Shape;252;g34ccebad4a8_0_407"/>
              <p:cNvSpPr/>
              <p:nvPr/>
            </p:nvSpPr>
            <p:spPr>
              <a:xfrm>
                <a:off x="0" y="0"/>
                <a:ext cx="8565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56538" h="812800" extrusionOk="0">
                    <a:moveTo>
                      <a:pt x="428269" y="0"/>
                    </a:moveTo>
                    <a:cubicBezTo>
                      <a:pt x="191742" y="0"/>
                      <a:pt x="0" y="181951"/>
                      <a:pt x="0" y="406400"/>
                    </a:cubicBezTo>
                    <a:cubicBezTo>
                      <a:pt x="0" y="630849"/>
                      <a:pt x="191742" y="812800"/>
                      <a:pt x="428269" y="812800"/>
                    </a:cubicBezTo>
                    <a:cubicBezTo>
                      <a:pt x="664795" y="812800"/>
                      <a:pt x="856538" y="630849"/>
                      <a:pt x="856538" y="406400"/>
                    </a:cubicBezTo>
                    <a:cubicBezTo>
                      <a:pt x="856538" y="181951"/>
                      <a:pt x="664795" y="0"/>
                      <a:pt x="428269" y="0"/>
                    </a:cubicBezTo>
                    <a:close/>
                  </a:path>
                </a:pathLst>
              </a:custGeom>
              <a:solidFill>
                <a:srgbClr val="009EDB"/>
              </a:solidFill>
              <a:ln w="85725" cap="sq" cmpd="sng">
                <a:solidFill>
                  <a:srgbClr val="00689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75" tIns="30475" rIns="60975" bIns="304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g34ccebad4a8_0_407"/>
              <p:cNvSpPr txBox="1"/>
              <p:nvPr/>
            </p:nvSpPr>
            <p:spPr>
              <a:xfrm>
                <a:off x="80300" y="47625"/>
                <a:ext cx="6960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75" tIns="33875" rIns="33875" bIns="338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8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4" name="Google Shape;254;g34ccebad4a8_0_407"/>
          <p:cNvSpPr txBox="1"/>
          <p:nvPr/>
        </p:nvSpPr>
        <p:spPr>
          <a:xfrm>
            <a:off x="2889117" y="2473751"/>
            <a:ext cx="2801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00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20-24 OCTOBER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Committee on World Food</a:t>
            </a:r>
            <a:r>
              <a:rPr lang="en-US" sz="1100" b="0" i="0" u="none" strike="noStrike" cap="none" dirty="0">
                <a:solidFill>
                  <a:srgbClr val="040C2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100" b="0" i="0" u="none" strike="noStrike" cap="none" dirty="0">
                <a:solidFill>
                  <a:srgbClr val="19191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Security (CFS 53)</a:t>
            </a:r>
            <a:endParaRPr sz="9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g34ccebad4a8_0_456"/>
          <p:cNvGrpSpPr/>
          <p:nvPr/>
        </p:nvGrpSpPr>
        <p:grpSpPr>
          <a:xfrm>
            <a:off x="840651" y="1253330"/>
            <a:ext cx="10510644" cy="4558189"/>
            <a:chOff x="2451" y="-1"/>
            <a:chExt cx="10510644" cy="4558189"/>
          </a:xfrm>
        </p:grpSpPr>
        <p:sp>
          <p:nvSpPr>
            <p:cNvPr id="260" name="Google Shape;260;g34ccebad4a8_0_456"/>
            <p:cNvSpPr/>
            <p:nvPr/>
          </p:nvSpPr>
          <p:spPr>
            <a:xfrm>
              <a:off x="2451" y="-1"/>
              <a:ext cx="2569800" cy="4558189"/>
            </a:xfrm>
            <a:prstGeom prst="roundRect">
              <a:avLst>
                <a:gd name="adj" fmla="val 10000"/>
              </a:avLst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34ccebad4a8_0_456"/>
            <p:cNvSpPr txBox="1"/>
            <p:nvPr/>
          </p:nvSpPr>
          <p:spPr>
            <a:xfrm>
              <a:off x="2451" y="1831370"/>
              <a:ext cx="25698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35125" rIns="135125" bIns="135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National level preparations with FS National Convenors and country owned process</a:t>
              </a:r>
              <a:endParaRPr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34ccebad4a8_0_456"/>
            <p:cNvSpPr/>
            <p:nvPr/>
          </p:nvSpPr>
          <p:spPr>
            <a:xfrm>
              <a:off x="562880" y="261080"/>
              <a:ext cx="1449000" cy="14490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34ccebad4a8_0_456"/>
            <p:cNvSpPr/>
            <p:nvPr/>
          </p:nvSpPr>
          <p:spPr>
            <a:xfrm>
              <a:off x="2649399" y="-1"/>
              <a:ext cx="2569800" cy="4558189"/>
            </a:xfrm>
            <a:prstGeom prst="roundRect">
              <a:avLst>
                <a:gd name="adj" fmla="val 10000"/>
              </a:avLst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34ccebad4a8_0_456"/>
            <p:cNvSpPr txBox="1"/>
            <p:nvPr/>
          </p:nvSpPr>
          <p:spPr>
            <a:xfrm>
              <a:off x="2649399" y="1831370"/>
              <a:ext cx="25698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35125" rIns="135125" bIns="135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substantive inputs for the UNFSS+4 documentation</a:t>
              </a:r>
              <a:endParaRPr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34ccebad4a8_0_456"/>
            <p:cNvSpPr/>
            <p:nvPr/>
          </p:nvSpPr>
          <p:spPr>
            <a:xfrm>
              <a:off x="3209828" y="261080"/>
              <a:ext cx="1449000" cy="14490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32995" r="-32995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34ccebad4a8_0_456"/>
            <p:cNvSpPr/>
            <p:nvPr/>
          </p:nvSpPr>
          <p:spPr>
            <a:xfrm>
              <a:off x="5296347" y="-1"/>
              <a:ext cx="2569800" cy="4558189"/>
            </a:xfrm>
            <a:prstGeom prst="roundRect">
              <a:avLst>
                <a:gd name="adj" fmla="val 10000"/>
              </a:avLst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34ccebad4a8_0_456"/>
            <p:cNvSpPr txBox="1"/>
            <p:nvPr/>
          </p:nvSpPr>
          <p:spPr>
            <a:xfrm>
              <a:off x="5296347" y="1831370"/>
              <a:ext cx="25698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35125" rIns="135125" bIns="135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Identify national, regional and global milestones and potential contributions.</a:t>
              </a:r>
              <a:endParaRPr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g34ccebad4a8_0_456"/>
            <p:cNvSpPr/>
            <p:nvPr/>
          </p:nvSpPr>
          <p:spPr>
            <a:xfrm>
              <a:off x="5856776" y="261080"/>
              <a:ext cx="1449000" cy="14490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20996" r="-20994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34ccebad4a8_0_456"/>
            <p:cNvSpPr/>
            <p:nvPr/>
          </p:nvSpPr>
          <p:spPr>
            <a:xfrm>
              <a:off x="7943295" y="-1"/>
              <a:ext cx="2569800" cy="4558189"/>
            </a:xfrm>
            <a:prstGeom prst="roundRect">
              <a:avLst>
                <a:gd name="adj" fmla="val 10000"/>
              </a:avLst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34ccebad4a8_0_456"/>
            <p:cNvSpPr txBox="1"/>
            <p:nvPr/>
          </p:nvSpPr>
          <p:spPr>
            <a:xfrm>
              <a:off x="7943295" y="1831370"/>
              <a:ext cx="25698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35125" rIns="135125" bIns="135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Increase engagement with Non-State-Actors</a:t>
              </a:r>
              <a:endParaRPr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g34ccebad4a8_0_456"/>
            <p:cNvSpPr/>
            <p:nvPr/>
          </p:nvSpPr>
          <p:spPr>
            <a:xfrm>
              <a:off x="8503724" y="261080"/>
              <a:ext cx="1449000" cy="144900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l="-32995" r="-32995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g34ccebad4a8_0_456"/>
            <p:cNvSpPr/>
            <p:nvPr/>
          </p:nvSpPr>
          <p:spPr>
            <a:xfrm>
              <a:off x="420600" y="3693261"/>
              <a:ext cx="9674400" cy="6528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9B5C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g34ccebad4a8_0_456"/>
          <p:cNvSpPr txBox="1"/>
          <p:nvPr/>
        </p:nvSpPr>
        <p:spPr>
          <a:xfrm>
            <a:off x="329702" y="27929"/>
            <a:ext cx="101529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EDB"/>
              </a:buClr>
              <a:buSzPts val="2800"/>
              <a:buFont typeface="Roboto Condensed"/>
              <a:buNone/>
            </a:pPr>
            <a:r>
              <a:rPr lang="en-US" sz="2800" b="1" i="0" u="none" strike="noStrike" cap="none" dirty="0">
                <a:solidFill>
                  <a:srgbClr val="33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Crucial elements for success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EDB"/>
              </a:buClr>
              <a:buSzPts val="2800"/>
              <a:buFont typeface="Roboto Condensed"/>
              <a:buNone/>
            </a:pPr>
            <a:endParaRPr sz="2800" b="1" i="0" u="none" strike="noStrike" cap="none" dirty="0">
              <a:solidFill>
                <a:srgbClr val="339ED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74" name="Google Shape;274;g34ccebad4a8_0_456"/>
          <p:cNvCxnSpPr/>
          <p:nvPr/>
        </p:nvCxnSpPr>
        <p:spPr>
          <a:xfrm>
            <a:off x="0" y="652162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339ED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g34ccebad4a8_0_4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284" y="322140"/>
            <a:ext cx="3332903" cy="156545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34ccebad4a8_0_480"/>
          <p:cNvSpPr txBox="1"/>
          <p:nvPr/>
        </p:nvSpPr>
        <p:spPr>
          <a:xfrm>
            <a:off x="2568537" y="2409821"/>
            <a:ext cx="85107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EDB"/>
              </a:buClr>
              <a:buSzPts val="3600"/>
              <a:buFont typeface="Roboto Condensed"/>
              <a:buNone/>
            </a:pPr>
            <a:r>
              <a:rPr lang="en-US" sz="3600" b="1" i="0" u="none" strike="noStrike" cap="none" dirty="0">
                <a:solidFill>
                  <a:srgbClr val="33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Thank you</a:t>
            </a:r>
            <a:endParaRPr sz="4400" b="1" i="0" u="none" strike="noStrike" cap="none" dirty="0">
              <a:solidFill>
                <a:srgbClr val="339ED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1" name="Google Shape;281;g34ccebad4a8_0_480"/>
          <p:cNvSpPr txBox="1"/>
          <p:nvPr/>
        </p:nvSpPr>
        <p:spPr>
          <a:xfrm>
            <a:off x="2568537" y="3211751"/>
            <a:ext cx="3213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marL="0" marR="0" lvl="0" indent="0" algn="l" rtl="0">
              <a:lnSpc>
                <a:spcPct val="79166"/>
              </a:lnSpc>
              <a:spcBef>
                <a:spcPts val="0"/>
              </a:spcBef>
              <a:spcAft>
                <a:spcPts val="0"/>
              </a:spcAft>
              <a:buClr>
                <a:srgbClr val="339EDB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33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Contact: fss-hub@fao.org</a:t>
            </a:r>
            <a:endParaRPr sz="2400" b="0" i="0" u="none" strike="noStrike" cap="none" dirty="0">
              <a:solidFill>
                <a:srgbClr val="339ED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34ccebad4a8_0_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6771" y="0"/>
            <a:ext cx="7375229" cy="686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4ccebad4a8_0_293" descr="A black white and blue rectangles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1437"/>
            <a:ext cx="12212335" cy="686943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34ccebad4a8_0_293"/>
          <p:cNvSpPr txBox="1"/>
          <p:nvPr/>
        </p:nvSpPr>
        <p:spPr>
          <a:xfrm>
            <a:off x="777138" y="2126999"/>
            <a:ext cx="5318862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EDB"/>
              </a:buClr>
              <a:buSzPts val="2800"/>
              <a:buFont typeface="Roboto Condensed"/>
              <a:buNone/>
            </a:pPr>
            <a:r>
              <a:rPr lang="en-US" sz="2800" b="1" i="0" u="none" strike="noStrike" cap="none" dirty="0">
                <a:solidFill>
                  <a:srgbClr val="33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UNFSS Chair summary: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EDB"/>
              </a:buClr>
              <a:buSzPts val="2800"/>
              <a:buFont typeface="Roboto Condensed"/>
              <a:buNone/>
            </a:pPr>
            <a:r>
              <a:rPr lang="en-US" sz="2800" b="1" i="1" u="none" strike="noStrike" cap="none" dirty="0">
                <a:solidFill>
                  <a:srgbClr val="33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bi-annual convening of food systems actors</a:t>
            </a:r>
            <a:endParaRPr sz="15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34ccebad4a8_0_293"/>
          <p:cNvSpPr txBox="1"/>
          <p:nvPr/>
        </p:nvSpPr>
        <p:spPr>
          <a:xfrm>
            <a:off x="687145" y="3332136"/>
            <a:ext cx="5605500" cy="249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“The </a:t>
            </a:r>
            <a:r>
              <a:rPr lang="en-US" sz="23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Secretary-General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will convene a global stock-taking meeting every two years to </a:t>
            </a:r>
            <a:r>
              <a:rPr lang="en-US" sz="23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review progress in implementing the outcomes 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of this process and its </a:t>
            </a:r>
            <a:r>
              <a:rPr lang="en-US" sz="23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contributions to achievement of the 2030 Agenda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.”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g34ccebad4a8_0_2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9509" y="322140"/>
            <a:ext cx="3332903" cy="1565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ccebad4a8_0_301"/>
          <p:cNvSpPr/>
          <p:nvPr/>
        </p:nvSpPr>
        <p:spPr>
          <a:xfrm>
            <a:off x="6382871" y="762000"/>
            <a:ext cx="5809200" cy="60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34ccebad4a8_0_301"/>
          <p:cNvSpPr txBox="1"/>
          <p:nvPr/>
        </p:nvSpPr>
        <p:spPr>
          <a:xfrm>
            <a:off x="309742" y="104802"/>
            <a:ext cx="98748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EDB"/>
              </a:buClr>
              <a:buSzPts val="2400"/>
              <a:buFont typeface="Roboto Condensed"/>
              <a:buNone/>
            </a:pPr>
            <a:r>
              <a:rPr lang="en-US" sz="2800" b="1" i="0" u="none" strike="noStrike" cap="none" dirty="0">
                <a:solidFill>
                  <a:srgbClr val="33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2nd United Nations Food Systems Summit  </a:t>
            </a:r>
            <a:r>
              <a:rPr lang="en-US" sz="2800" b="1" i="0" u="none" strike="noStrike" cap="none" dirty="0" err="1">
                <a:solidFill>
                  <a:srgbClr val="33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Stocktake</a:t>
            </a:r>
            <a:r>
              <a:rPr lang="en-US" sz="2800" b="1" i="0" u="none" strike="noStrike" cap="none" dirty="0">
                <a:solidFill>
                  <a:srgbClr val="33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(UNFSS+4)</a:t>
            </a:r>
            <a:endParaRPr sz="2800" b="1" i="0" u="none" strike="noStrike" cap="none" dirty="0">
              <a:solidFill>
                <a:srgbClr val="339ED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1" name="Google Shape;111;g34ccebad4a8_0_301"/>
          <p:cNvSpPr txBox="1"/>
          <p:nvPr/>
        </p:nvSpPr>
        <p:spPr>
          <a:xfrm>
            <a:off x="462117" y="2351562"/>
            <a:ext cx="6508954" cy="227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69EDB"/>
                </a:solidFill>
                <a:latin typeface="Roboto Condensed SemiBold"/>
                <a:ea typeface="Roboto Condensed SemiBold"/>
                <a:cs typeface="Roboto Condensed SemiBold"/>
                <a:sym typeface="Roboto Condensed SemiBold"/>
              </a:rPr>
              <a:t>Venue</a:t>
            </a:r>
            <a:r>
              <a:rPr lang="en-US" sz="2300" b="1" dirty="0">
                <a:solidFill>
                  <a:srgbClr val="069EDB"/>
                </a:solidFill>
                <a:latin typeface="Roboto Condensed SemiBold"/>
                <a:ea typeface="Roboto Condensed SemiBold"/>
                <a:cs typeface="Roboto Condensed SemiBold"/>
                <a:sym typeface="Roboto Condensed SemiBold"/>
              </a:rPr>
              <a:t>:		</a:t>
            </a:r>
            <a:r>
              <a:rPr lang="en-US" sz="2300" b="1" i="0" u="none" strike="noStrike" cap="none" dirty="0">
                <a:solidFill>
                  <a:schemeClr val="dk1"/>
                </a:solidFill>
                <a:latin typeface="Roboto Condensed SemiBold"/>
                <a:ea typeface="Roboto Condensed SemiBold"/>
                <a:cs typeface="Roboto Condensed SemiBold"/>
                <a:sym typeface="Roboto Condensed SemiBold"/>
              </a:rPr>
              <a:t>Addis Ababa, Ethiopia, ECA Building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5555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69EDB"/>
                </a:solidFill>
                <a:latin typeface="Roboto Condensed SemiBold"/>
                <a:ea typeface="Roboto Condensed SemiBold"/>
                <a:cs typeface="Roboto Condensed SemiBold"/>
                <a:sym typeface="Roboto Condensed SemiBold"/>
              </a:rPr>
              <a:t>Dates:		</a:t>
            </a:r>
            <a:r>
              <a:rPr lang="en-US" sz="2300" b="1" i="0" u="none" strike="noStrike" cap="none" dirty="0">
                <a:solidFill>
                  <a:schemeClr val="dk1"/>
                </a:solidFill>
                <a:latin typeface="Roboto Condensed SemiBold"/>
                <a:ea typeface="Roboto Condensed SemiBold"/>
                <a:cs typeface="Roboto Condensed SemiBold"/>
                <a:sym typeface="Roboto Condensed SemiBold"/>
              </a:rPr>
              <a:t>27-29 July 2025</a:t>
            </a:r>
            <a:endParaRPr sz="2300" b="1" i="0" u="none" strike="noStrike" cap="none" dirty="0">
              <a:solidFill>
                <a:schemeClr val="dk1"/>
              </a:solidFill>
              <a:latin typeface="Roboto Condensed SemiBold"/>
              <a:ea typeface="Roboto Condensed SemiBold"/>
              <a:cs typeface="Roboto Condensed SemiBold"/>
              <a:sym typeface="Roboto Condensed SemiBold"/>
            </a:endParaRPr>
          </a:p>
          <a:p>
            <a:pPr marL="0" marR="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300" b="1" i="0" u="none" strike="noStrike" cap="none" dirty="0">
                <a:solidFill>
                  <a:schemeClr val="dk1"/>
                </a:solidFill>
                <a:latin typeface="Roboto Condensed SemiBold"/>
                <a:ea typeface="Roboto Condensed SemiBold"/>
                <a:cs typeface="Roboto Condensed SemiBold"/>
                <a:sym typeface="Roboto Condensed SemiBold"/>
              </a:rPr>
              <a:t>		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27 July: Action Day and field visit(s)</a:t>
            </a:r>
            <a:endParaRPr sz="2300" b="0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marR="0" lvl="0" indent="4572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28–29 July: UNFSS+4</a:t>
            </a:r>
            <a:endParaRPr sz="2300" b="1" i="0" u="none" strike="noStrike" cap="none" dirty="0">
              <a:solidFill>
                <a:schemeClr val="dk1"/>
              </a:solidFill>
              <a:latin typeface="Roboto Condensed SemiBold"/>
              <a:ea typeface="Roboto Condensed SemiBold"/>
              <a:cs typeface="Roboto Condensed SemiBold"/>
              <a:sym typeface="Roboto Condensed SemiBold"/>
            </a:endParaRPr>
          </a:p>
          <a:p>
            <a:pPr marL="0" marR="0" lvl="0" indent="0" algn="l" rtl="0">
              <a:lnSpc>
                <a:spcPct val="105555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69EDB"/>
                </a:solidFill>
                <a:latin typeface="Roboto Condensed SemiBold"/>
                <a:ea typeface="Roboto Condensed SemiBold"/>
                <a:cs typeface="Roboto Condensed SemiBold"/>
                <a:sym typeface="Roboto Condensed SemiBold"/>
              </a:rPr>
              <a:t>Co-Hosts:	</a:t>
            </a:r>
            <a:r>
              <a:rPr lang="en-US" sz="2300" b="1" i="0" u="none" strike="noStrike" cap="none" dirty="0">
                <a:solidFill>
                  <a:schemeClr val="dk1"/>
                </a:solidFill>
                <a:latin typeface="Roboto Condensed SemiBold"/>
                <a:ea typeface="Roboto Condensed SemiBold"/>
                <a:cs typeface="Roboto Condensed SemiBold"/>
                <a:sym typeface="Roboto Condensed SemiBold"/>
              </a:rPr>
              <a:t>Ethiopia and Italy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g34ccebad4a8_0_301"/>
          <p:cNvCxnSpPr/>
          <p:nvPr/>
        </p:nvCxnSpPr>
        <p:spPr>
          <a:xfrm>
            <a:off x="0" y="652162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339ED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3" name="Google Shape;113;g34ccebad4a8_0_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4650" y="3812224"/>
            <a:ext cx="4914733" cy="2757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4ccebad4a8_0_301" descr="A city street with many cars and building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4649" y="898174"/>
            <a:ext cx="4914734" cy="275771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34ccebad4a8_0_301"/>
          <p:cNvSpPr txBox="1"/>
          <p:nvPr/>
        </p:nvSpPr>
        <p:spPr>
          <a:xfrm>
            <a:off x="7054649" y="3348750"/>
            <a:ext cx="2164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© Eastern_Camera3012</a:t>
            </a:r>
            <a:endParaRPr sz="1100" b="0" i="0" u="none" strike="noStrike" cap="non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6" name="Google Shape;116;g34ccebad4a8_0_301"/>
          <p:cNvSpPr txBox="1"/>
          <p:nvPr/>
        </p:nvSpPr>
        <p:spPr>
          <a:xfrm>
            <a:off x="7054649" y="6262800"/>
            <a:ext cx="21645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© UN Economic Commission for Africa</a:t>
            </a:r>
            <a:endParaRPr sz="1100" b="0" i="0" u="none" strike="noStrike" cap="non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ccebad4a8_0_312"/>
          <p:cNvSpPr/>
          <p:nvPr/>
        </p:nvSpPr>
        <p:spPr>
          <a:xfrm>
            <a:off x="0" y="762000"/>
            <a:ext cx="5809200" cy="60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34ccebad4a8_0_312"/>
          <p:cNvSpPr txBox="1"/>
          <p:nvPr/>
        </p:nvSpPr>
        <p:spPr>
          <a:xfrm>
            <a:off x="261163" y="137767"/>
            <a:ext cx="38157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EDB"/>
              </a:buClr>
              <a:buSzPts val="2800"/>
              <a:buFont typeface="Roboto Condensed"/>
              <a:buNone/>
            </a:pPr>
            <a:r>
              <a:rPr lang="en-US" sz="2800" b="1" i="0" u="none" strike="noStrike" cap="none" dirty="0">
                <a:solidFill>
                  <a:srgbClr val="33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UNFSS+4 Main Objectives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4ccebad4a8_0_312"/>
          <p:cNvSpPr txBox="1"/>
          <p:nvPr/>
        </p:nvSpPr>
        <p:spPr>
          <a:xfrm>
            <a:off x="5809129" y="1067685"/>
            <a:ext cx="6133360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en-US" sz="230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 </a:t>
            </a:r>
            <a:r>
              <a:rPr lang="en-US" sz="23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Reflecting on Progress</a:t>
            </a:r>
          </a:p>
          <a:p>
            <a:pPr marL="457200" lvl="1">
              <a:spcBef>
                <a:spcPts val="1200"/>
              </a:spcBef>
              <a:buSzPts val="1900"/>
            </a:pPr>
            <a:r>
              <a:rPr lang="en-US" sz="20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Reflections on what has been accomplished, the lessons learned, and the challenges that remain.</a:t>
            </a:r>
            <a:endParaRPr lang="en-US" sz="2000" dirty="0">
              <a:solidFill>
                <a:schemeClr val="dk1"/>
              </a:solidFill>
              <a:latin typeface="Roboto Condensed"/>
              <a:ea typeface="Roboto Condensed"/>
              <a:cs typeface="Roboto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</a:t>
            </a:r>
            <a:r>
              <a:rPr lang="en-US" sz="23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Partnering, Tracking Commitments and Accounting for Outcomes </a:t>
            </a:r>
            <a:endParaRPr lang="en-US"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roles, commitments, and contributions of state and NSAs will be reviewed to identify critical gaps, missing actors, and strengthen engagement.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</a:t>
            </a:r>
            <a:r>
              <a:rPr lang="en-US" sz="23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Unlocking Finance and Increasing Investments </a:t>
            </a:r>
            <a:endParaRPr lang="en-US"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Support countries to create environments that address barriers to investment, reinvigorate partnerships, and apply new tools/innovations that lead to action-oriented outcomes. </a:t>
            </a:r>
          </a:p>
        </p:txBody>
      </p:sp>
      <p:cxnSp>
        <p:nvCxnSpPr>
          <p:cNvPr id="124" name="Google Shape;124;g34ccebad4a8_0_312"/>
          <p:cNvCxnSpPr/>
          <p:nvPr/>
        </p:nvCxnSpPr>
        <p:spPr>
          <a:xfrm>
            <a:off x="0" y="652162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339ED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g34ccebad4a8_0_312" descr="A group of people sitting in a conference room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11" y="944115"/>
            <a:ext cx="5314883" cy="257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4ccebad4a8_0_312" descr="A group of people in a convention hall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163" y="3678828"/>
            <a:ext cx="5314883" cy="292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4ccebad4a8_0_312"/>
          <p:cNvSpPr txBox="1"/>
          <p:nvPr/>
        </p:nvSpPr>
        <p:spPr>
          <a:xfrm>
            <a:off x="249511" y="3215994"/>
            <a:ext cx="2164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© FAO/Alessandra Benedetti</a:t>
            </a:r>
            <a:endParaRPr sz="1100" b="0" i="0" u="none" strike="noStrike" cap="non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8" name="Google Shape;128;g34ccebad4a8_0_312"/>
          <p:cNvSpPr txBox="1"/>
          <p:nvPr/>
        </p:nvSpPr>
        <p:spPr>
          <a:xfrm>
            <a:off x="261163" y="6299846"/>
            <a:ext cx="2164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© FAO/Alessandra Benedetti</a:t>
            </a:r>
            <a:endParaRPr sz="1100" b="0" i="0" u="none" strike="noStrike" cap="non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4c7ac8b3c_0_0"/>
          <p:cNvSpPr/>
          <p:nvPr/>
        </p:nvSpPr>
        <p:spPr>
          <a:xfrm>
            <a:off x="0" y="762000"/>
            <a:ext cx="5809200" cy="60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54c7ac8b3c_0_0"/>
          <p:cNvSpPr txBox="1"/>
          <p:nvPr/>
        </p:nvSpPr>
        <p:spPr>
          <a:xfrm>
            <a:off x="261163" y="137767"/>
            <a:ext cx="38157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EDB"/>
              </a:buClr>
              <a:buSzPts val="2800"/>
              <a:buFont typeface="Roboto Condensed"/>
              <a:buNone/>
            </a:pPr>
            <a:r>
              <a:rPr lang="en-US" sz="2800" b="1" i="0" u="none" strike="noStrike" cap="none" dirty="0">
                <a:solidFill>
                  <a:srgbClr val="33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Documentation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54c7ac8b3c_0_0"/>
          <p:cNvSpPr txBox="1"/>
          <p:nvPr/>
        </p:nvSpPr>
        <p:spPr>
          <a:xfrm>
            <a:off x="261163" y="762000"/>
            <a:ext cx="4952700" cy="58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b="1" i="0" u="none" strike="noStrike" cap="none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Report of the Secretary-General</a:t>
            </a:r>
            <a:endParaRPr sz="23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Update on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progress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gaps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with the implementation of national food systems transformation and the use of pathways.  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Examining the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effectiveness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of the ecosystem of support and identify levers to accelerate investments in the food systems transformation. 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 chapters foreseen – 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Chapter 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- informed by evidence </a:t>
            </a:r>
            <a:endParaRPr sz="2000" b="0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Chapter 3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support offered by Coalitions of Action. </a:t>
            </a:r>
            <a:endParaRPr sz="2000" b="0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Chapter 4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support by UN System through the UN Taskforce.</a:t>
            </a:r>
            <a:endParaRPr lang="en-US" sz="20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date, </a:t>
            </a:r>
            <a:r>
              <a:rPr lang="en-US" sz="16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75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countries sent in a questionnaire; 55 countries did interviews and </a:t>
            </a:r>
            <a:r>
              <a:rPr lang="en-US" sz="16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86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delivered verbatim reports at the UNFSS+4 preparatory meetings.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g354c7ac8b3c_0_0"/>
          <p:cNvCxnSpPr/>
          <p:nvPr/>
        </p:nvCxnSpPr>
        <p:spPr>
          <a:xfrm>
            <a:off x="0" y="652162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339ED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g354c7ac8b3c_0_0"/>
          <p:cNvSpPr txBox="1"/>
          <p:nvPr/>
        </p:nvSpPr>
        <p:spPr>
          <a:xfrm>
            <a:off x="261163" y="6299846"/>
            <a:ext cx="2164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© FAO/Alessandra Benedetti</a:t>
            </a:r>
            <a:endParaRPr sz="1000" b="0" i="0" u="none" strike="noStrike" cap="non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8" name="Google Shape;138;g354c7ac8b3c_0_0"/>
          <p:cNvSpPr txBox="1"/>
          <p:nvPr/>
        </p:nvSpPr>
        <p:spPr>
          <a:xfrm>
            <a:off x="5213863" y="762000"/>
            <a:ext cx="34776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300" b="1" i="0" u="none" strike="noStrike" cap="none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Stakeholder Document</a:t>
            </a:r>
            <a:endParaRPr lang="en-US" sz="2300" dirty="0"/>
          </a:p>
          <a:p>
            <a:pPr marL="457200" marR="0" lvl="1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complementary independent analysis developed by Non-State Actors reflecting their own views on progress and priorities for the way forward to 2030. </a:t>
            </a:r>
            <a:endParaRPr lang="en-US" sz="2000" dirty="0"/>
          </a:p>
          <a:p>
            <a:pPr marL="457200" marR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Questionnaire distributed to networks from 7 March – 28 April. </a:t>
            </a:r>
            <a:endParaRPr sz="2000" dirty="0"/>
          </a:p>
          <a:p>
            <a:pPr marL="457200" marR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Over 350 survey responses received. </a:t>
            </a:r>
            <a:endParaRPr sz="2000" dirty="0"/>
          </a:p>
        </p:txBody>
      </p:sp>
      <p:graphicFrame>
        <p:nvGraphicFramePr>
          <p:cNvPr id="139" name="Google Shape;139;g354c7ac8b3c_0_0"/>
          <p:cNvGraphicFramePr/>
          <p:nvPr>
            <p:extLst>
              <p:ext uri="{D42A27DB-BD31-4B8C-83A1-F6EECF244321}">
                <p14:modId xmlns:p14="http://schemas.microsoft.com/office/powerpoint/2010/main" val="240615470"/>
              </p:ext>
            </p:extLst>
          </p:nvPr>
        </p:nvGraphicFramePr>
        <p:xfrm>
          <a:off x="8834023" y="762000"/>
          <a:ext cx="3027425" cy="4622805"/>
        </p:xfrm>
        <a:graphic>
          <a:graphicData uri="http://schemas.openxmlformats.org/drawingml/2006/table">
            <a:tbl>
              <a:tblPr firstRow="1" firstCol="1" bandRow="1">
                <a:noFill/>
                <a:tableStyleId>{4EF477A3-3271-4F53-9F06-936B89D8B57F}</a:tableStyleId>
              </a:tblPr>
              <a:tblGrid>
                <a:gridCol w="238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Stakeholder type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n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Business and Industry (for-profit organizations)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Farmers/Producers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57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Children and Youth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29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Local communities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Science and technology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Academia and universities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49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Consumer organizations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Indigenous people organizations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Women’s organizations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Philanthropic organizations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Workers and Trade Unions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Other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84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190500" marT="57150" marB="5715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ccebad4a8_0_333"/>
          <p:cNvSpPr txBox="1"/>
          <p:nvPr/>
        </p:nvSpPr>
        <p:spPr>
          <a:xfrm>
            <a:off x="480225" y="145142"/>
            <a:ext cx="34212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EDB"/>
              </a:buClr>
              <a:buSzPts val="2800"/>
              <a:buFont typeface="Roboto Condensed"/>
              <a:buNone/>
            </a:pPr>
            <a:r>
              <a:rPr lang="en-US" sz="2800" b="1" i="0" u="none" strike="noStrike" cap="none" dirty="0">
                <a:solidFill>
                  <a:srgbClr val="33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Preparation Process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g34ccebad4a8_0_333"/>
          <p:cNvCxnSpPr/>
          <p:nvPr/>
        </p:nvCxnSpPr>
        <p:spPr>
          <a:xfrm>
            <a:off x="0" y="652162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339ED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47;g34ccebad4a8_0_333"/>
          <p:cNvSpPr txBox="1"/>
          <p:nvPr/>
        </p:nvSpPr>
        <p:spPr>
          <a:xfrm>
            <a:off x="0" y="755212"/>
            <a:ext cx="5780100" cy="570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3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National level</a:t>
            </a: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63550" algn="l" rtl="0">
              <a:spcBef>
                <a:spcPts val="0"/>
              </a:spcBef>
              <a:spcAft>
                <a:spcPts val="600"/>
              </a:spcAft>
              <a:buClr>
                <a:srgbClr val="069EDB"/>
              </a:buClr>
              <a:buSzPts val="15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National Convenors encouraged to steer participatory, multisectoral multistakeholder progress review discussions in country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63550" algn="l" rtl="0">
              <a:spcBef>
                <a:spcPts val="0"/>
              </a:spcBef>
              <a:spcAft>
                <a:spcPts val="600"/>
              </a:spcAft>
              <a:buClr>
                <a:srgbClr val="069EDB"/>
              </a:buClr>
              <a:buSzPts val="15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targeted questionnaire sent to all countries to structure discussions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63550" algn="l" rtl="0">
              <a:spcBef>
                <a:spcPts val="0"/>
              </a:spcBef>
              <a:spcAft>
                <a:spcPts val="600"/>
              </a:spcAft>
              <a:buClr>
                <a:srgbClr val="069EDB"/>
              </a:buClr>
              <a:buSzPts val="15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Interviews with National Convenors and actors of the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EoS</a:t>
            </a:r>
            <a:endParaRPr sz="2000" b="0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3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Regional level</a:t>
            </a: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9300" marR="0" lvl="1" indent="-298450" algn="l" rtl="0">
              <a:spcBef>
                <a:spcPts val="0"/>
              </a:spcBef>
              <a:spcAft>
                <a:spcPts val="600"/>
              </a:spcAft>
              <a:buClr>
                <a:srgbClr val="069EDB"/>
              </a:buClr>
              <a:buSzPts val="1500"/>
              <a:buFont typeface="Noto Sans Symbols"/>
              <a:buChar char="▪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Stocktake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meeting in each region.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See next slide</a:t>
            </a:r>
            <a:endParaRPr sz="2000" b="1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3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Global level</a:t>
            </a: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63550" algn="l" rtl="0">
              <a:spcBef>
                <a:spcPts val="0"/>
              </a:spcBef>
              <a:spcAft>
                <a:spcPts val="600"/>
              </a:spcAft>
              <a:buClr>
                <a:srgbClr val="069EDB"/>
              </a:buClr>
              <a:buSzPts val="15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Global Youth Conference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63550" algn="l" rtl="0">
              <a:spcBef>
                <a:spcPts val="0"/>
              </a:spcBef>
              <a:spcAft>
                <a:spcPts val="600"/>
              </a:spcAft>
              <a:buClr>
                <a:srgbClr val="069EDB"/>
              </a:buClr>
              <a:buSzPts val="15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Global Touchpoints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63550" algn="l" rtl="0">
              <a:spcBef>
                <a:spcPts val="0"/>
              </a:spcBef>
              <a:spcAft>
                <a:spcPts val="600"/>
              </a:spcAft>
              <a:buClr>
                <a:srgbClr val="069EDB"/>
              </a:buClr>
              <a:buSzPts val="15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Briefings to Permanent Representations (NY, Rome, Geneva, Nairobi)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 descr="Une image contenant intérieur, gouvernement, Convention, Centre de conférences&#10;&#10;Le contenu généré par l’IA peut être incorrect.">
            <a:extLst>
              <a:ext uri="{FF2B5EF4-FFF2-40B4-BE49-F238E27FC236}">
                <a16:creationId xmlns:a16="http://schemas.microsoft.com/office/drawing/2014/main" id="{17949AA9-3C4E-3FE0-D67A-5C68CD21B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348" y="4789790"/>
            <a:ext cx="2880000" cy="1919531"/>
          </a:xfrm>
          <a:prstGeom prst="rect">
            <a:avLst/>
          </a:prstGeom>
        </p:spPr>
      </p:pic>
      <p:pic>
        <p:nvPicPr>
          <p:cNvPr id="5" name="Image 4" descr="Une image contenant habits, personne, bâtiment, costume&#10;&#10;Le contenu généré par l’IA peut être incorrect.">
            <a:extLst>
              <a:ext uri="{FF2B5EF4-FFF2-40B4-BE49-F238E27FC236}">
                <a16:creationId xmlns:a16="http://schemas.microsoft.com/office/drawing/2014/main" id="{8908E756-511D-B0B3-93CC-A146F5883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30771"/>
            <a:ext cx="2880000" cy="1902910"/>
          </a:xfrm>
          <a:prstGeom prst="rect">
            <a:avLst/>
          </a:prstGeom>
        </p:spPr>
      </p:pic>
      <p:pic>
        <p:nvPicPr>
          <p:cNvPr id="7" name="Image 6" descr="Une image contenant personne, habits, intérieur, groupe&#10;&#10;Le contenu généré par l’IA peut être incorrect.">
            <a:extLst>
              <a:ext uri="{FF2B5EF4-FFF2-40B4-BE49-F238E27FC236}">
                <a16:creationId xmlns:a16="http://schemas.microsoft.com/office/drawing/2014/main" id="{1423E40C-60F7-5BD1-4F56-9078FE3A10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14"/>
          <a:stretch/>
        </p:blipFill>
        <p:spPr>
          <a:xfrm>
            <a:off x="9006348" y="2830771"/>
            <a:ext cx="2880000" cy="1902910"/>
          </a:xfrm>
          <a:prstGeom prst="rect">
            <a:avLst/>
          </a:prstGeom>
        </p:spPr>
      </p:pic>
      <p:pic>
        <p:nvPicPr>
          <p:cNvPr id="11" name="Image 10" descr="Une image contenant habits, bâtiment, homme, personne&#10;&#10;Le contenu généré par l’IA peut être incorrect.">
            <a:extLst>
              <a:ext uri="{FF2B5EF4-FFF2-40B4-BE49-F238E27FC236}">
                <a16:creationId xmlns:a16="http://schemas.microsoft.com/office/drawing/2014/main" id="{8D6AA7AD-205A-02E4-2F65-5E7A9FD82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817837"/>
            <a:ext cx="2880000" cy="1941655"/>
          </a:xfrm>
          <a:prstGeom prst="rect">
            <a:avLst/>
          </a:prstGeom>
        </p:spPr>
      </p:pic>
      <p:pic>
        <p:nvPicPr>
          <p:cNvPr id="13" name="Image 12" descr="Une image contenant habits, personne, intérieur, bâtiment&#10;&#10;Le contenu généré par l’IA peut être incorrect.">
            <a:extLst>
              <a:ext uri="{FF2B5EF4-FFF2-40B4-BE49-F238E27FC236}">
                <a16:creationId xmlns:a16="http://schemas.microsoft.com/office/drawing/2014/main" id="{4034B74A-A92C-B7CF-288A-0E2B998AA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6348" y="852262"/>
            <a:ext cx="2880000" cy="192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ccebad4a8_0_340"/>
          <p:cNvSpPr txBox="1"/>
          <p:nvPr/>
        </p:nvSpPr>
        <p:spPr>
          <a:xfrm>
            <a:off x="371743" y="129777"/>
            <a:ext cx="34212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EDB"/>
              </a:buClr>
              <a:buSzPts val="2800"/>
              <a:buFont typeface="Roboto Condensed"/>
              <a:buNone/>
            </a:pPr>
            <a:r>
              <a:rPr lang="en-US" sz="2800" b="1" i="0" u="none" strike="noStrike" cap="none" dirty="0">
                <a:solidFill>
                  <a:srgbClr val="33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Regional meetings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4ccebad4a8_0_340"/>
          <p:cNvSpPr txBox="1"/>
          <p:nvPr/>
        </p:nvSpPr>
        <p:spPr>
          <a:xfrm>
            <a:off x="571439" y="867837"/>
            <a:ext cx="11049300" cy="333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 Condensed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regional preparatory meetings convened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National Convenors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representatives from relevant regional institutions and other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 Agencies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civil society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academia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private sector,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IFIs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and other organizations to gather inputs contributing to the organization of the UNFSS+4. </a:t>
            </a:r>
            <a:endParaRPr sz="200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 Condensed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Each regional meeting spanned 2-3 days and integrated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plenary sessions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interactive discussions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and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peer-learning opportunities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200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 Condensed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National Convenors (or their representatives) were invited to participate in one-to-one in-depth interviews with Hub staff to share more details on country-level action.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69EDB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54" name="Google Shape;154;g34ccebad4a8_0_340"/>
          <p:cNvCxnSpPr/>
          <p:nvPr/>
        </p:nvCxnSpPr>
        <p:spPr>
          <a:xfrm>
            <a:off x="0" y="652162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339ED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5" name="Google Shape;155;g34ccebad4a8_0_340"/>
          <p:cNvPicPr preferRelativeResize="0"/>
          <p:nvPr/>
        </p:nvPicPr>
        <p:blipFill rotWithShape="1">
          <a:blip r:embed="rId3">
            <a:alphaModFix/>
          </a:blip>
          <a:srcRect b="22254"/>
          <a:stretch/>
        </p:blipFill>
        <p:spPr>
          <a:xfrm>
            <a:off x="2508749" y="3966240"/>
            <a:ext cx="7174501" cy="264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ccebad4a8_0_347"/>
          <p:cNvSpPr txBox="1"/>
          <p:nvPr/>
        </p:nvSpPr>
        <p:spPr>
          <a:xfrm>
            <a:off x="357398" y="95079"/>
            <a:ext cx="52617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EDB"/>
              </a:buClr>
              <a:buSzPts val="2800"/>
              <a:buFont typeface="Roboto Condensed"/>
              <a:buNone/>
            </a:pPr>
            <a:r>
              <a:rPr lang="en-US" sz="2800" b="1" i="0" u="none" strike="noStrike" cap="none" dirty="0">
                <a:solidFill>
                  <a:srgbClr val="33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Engagement with Non-State-Actors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g34ccebad4a8_0_347"/>
          <p:cNvCxnSpPr/>
          <p:nvPr/>
        </p:nvCxnSpPr>
        <p:spPr>
          <a:xfrm>
            <a:off x="0" y="652162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339EDB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62" name="Google Shape;162;g34ccebad4a8_0_347"/>
          <p:cNvGrpSpPr/>
          <p:nvPr/>
        </p:nvGrpSpPr>
        <p:grpSpPr>
          <a:xfrm>
            <a:off x="511888" y="922230"/>
            <a:ext cx="4917600" cy="5357670"/>
            <a:chOff x="511889" y="54"/>
            <a:chExt cx="4809600" cy="5357670"/>
          </a:xfrm>
        </p:grpSpPr>
        <p:sp>
          <p:nvSpPr>
            <p:cNvPr id="163" name="Google Shape;163;g34ccebad4a8_0_347"/>
            <p:cNvSpPr/>
            <p:nvPr/>
          </p:nvSpPr>
          <p:spPr>
            <a:xfrm>
              <a:off x="511889" y="54"/>
              <a:ext cx="4809600" cy="1128000"/>
            </a:xfrm>
            <a:prstGeom prst="roundRect">
              <a:avLst>
                <a:gd name="adj" fmla="val 10000"/>
              </a:avLst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34ccebad4a8_0_347"/>
            <p:cNvSpPr txBox="1"/>
            <p:nvPr/>
          </p:nvSpPr>
          <p:spPr>
            <a:xfrm>
              <a:off x="544924" y="33089"/>
              <a:ext cx="4743300" cy="10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25" tIns="31775" rIns="47625" bIns="31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Hub Stakeholder and Networking Advisory Group (SENA)</a:t>
              </a:r>
              <a:endParaRPr sz="2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34ccebad4a8_0_347"/>
            <p:cNvSpPr/>
            <p:nvPr/>
          </p:nvSpPr>
          <p:spPr>
            <a:xfrm>
              <a:off x="992836" y="1127966"/>
              <a:ext cx="480900" cy="84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D4C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166" name="Google Shape;166;g34ccebad4a8_0_347"/>
            <p:cNvSpPr/>
            <p:nvPr/>
          </p:nvSpPr>
          <p:spPr>
            <a:xfrm>
              <a:off x="1473782" y="1409944"/>
              <a:ext cx="3847500" cy="1128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1260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34ccebad4a8_0_347"/>
            <p:cNvSpPr txBox="1"/>
            <p:nvPr/>
          </p:nvSpPr>
          <p:spPr>
            <a:xfrm>
              <a:off x="1506817" y="1442979"/>
              <a:ext cx="3781500" cy="10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25" tIns="31775" rIns="47625" bIns="31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Responsible for the Stakeholder’s report</a:t>
              </a:r>
              <a:endParaRPr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34ccebad4a8_0_347"/>
            <p:cNvSpPr/>
            <p:nvPr/>
          </p:nvSpPr>
          <p:spPr>
            <a:xfrm>
              <a:off x="992836" y="1127966"/>
              <a:ext cx="480900" cy="22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D4C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169" name="Google Shape;169;g34ccebad4a8_0_347"/>
            <p:cNvSpPr/>
            <p:nvPr/>
          </p:nvSpPr>
          <p:spPr>
            <a:xfrm>
              <a:off x="1473782" y="2819834"/>
              <a:ext cx="3847500" cy="1128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1260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34ccebad4a8_0_347"/>
            <p:cNvSpPr txBox="1"/>
            <p:nvPr/>
          </p:nvSpPr>
          <p:spPr>
            <a:xfrm>
              <a:off x="1506817" y="2852869"/>
              <a:ext cx="3781500" cy="10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25" tIns="31775" rIns="47625" bIns="31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Continuous engagement for the preparatory events</a:t>
              </a:r>
              <a:endParaRPr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34ccebad4a8_0_347"/>
            <p:cNvSpPr/>
            <p:nvPr/>
          </p:nvSpPr>
          <p:spPr>
            <a:xfrm>
              <a:off x="992836" y="1127966"/>
              <a:ext cx="480900" cy="366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D4C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172" name="Google Shape;172;g34ccebad4a8_0_347"/>
            <p:cNvSpPr/>
            <p:nvPr/>
          </p:nvSpPr>
          <p:spPr>
            <a:xfrm>
              <a:off x="1473782" y="4229724"/>
              <a:ext cx="3847500" cy="1128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1260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34ccebad4a8_0_347"/>
            <p:cNvSpPr txBox="1"/>
            <p:nvPr/>
          </p:nvSpPr>
          <p:spPr>
            <a:xfrm>
              <a:off x="1506817" y="4262759"/>
              <a:ext cx="3781500" cy="10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25" tIns="31775" rIns="47625" bIns="31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Opportunity for Stakeholder events during the Action Day</a:t>
              </a:r>
              <a:endParaRPr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g34ccebad4a8_0_347"/>
          <p:cNvGrpSpPr/>
          <p:nvPr/>
        </p:nvGrpSpPr>
        <p:grpSpPr>
          <a:xfrm>
            <a:off x="6171526" y="923057"/>
            <a:ext cx="4917600" cy="5589527"/>
            <a:chOff x="191141" y="881"/>
            <a:chExt cx="4917600" cy="5589527"/>
          </a:xfrm>
        </p:grpSpPr>
        <p:sp>
          <p:nvSpPr>
            <p:cNvPr id="175" name="Google Shape;175;g34ccebad4a8_0_347"/>
            <p:cNvSpPr/>
            <p:nvPr/>
          </p:nvSpPr>
          <p:spPr>
            <a:xfrm>
              <a:off x="191141" y="881"/>
              <a:ext cx="4917600" cy="931500"/>
            </a:xfrm>
            <a:prstGeom prst="roundRect">
              <a:avLst>
                <a:gd name="adj" fmla="val 10000"/>
              </a:avLst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34ccebad4a8_0_347"/>
            <p:cNvSpPr txBox="1"/>
            <p:nvPr/>
          </p:nvSpPr>
          <p:spPr>
            <a:xfrm>
              <a:off x="218427" y="28167"/>
              <a:ext cx="4863000" cy="8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875" tIns="41900" rIns="62875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Additional engagement</a:t>
              </a:r>
              <a:endParaRPr sz="2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g34ccebad4a8_0_347"/>
            <p:cNvSpPr/>
            <p:nvPr/>
          </p:nvSpPr>
          <p:spPr>
            <a:xfrm>
              <a:off x="682893" y="932486"/>
              <a:ext cx="491700" cy="698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D4C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178" name="Google Shape;178;g34ccebad4a8_0_347"/>
            <p:cNvSpPr/>
            <p:nvPr/>
          </p:nvSpPr>
          <p:spPr>
            <a:xfrm>
              <a:off x="1174644" y="1165387"/>
              <a:ext cx="3933900" cy="9315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1260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34ccebad4a8_0_347"/>
            <p:cNvSpPr txBox="1"/>
            <p:nvPr/>
          </p:nvSpPr>
          <p:spPr>
            <a:xfrm>
              <a:off x="1201930" y="1192673"/>
              <a:ext cx="3879300" cy="8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Open Survey to all NSAs</a:t>
              </a:r>
              <a:endParaRPr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34ccebad4a8_0_347"/>
            <p:cNvSpPr/>
            <p:nvPr/>
          </p:nvSpPr>
          <p:spPr>
            <a:xfrm>
              <a:off x="682893" y="932486"/>
              <a:ext cx="491700" cy="186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D4C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181" name="Google Shape;181;g34ccebad4a8_0_347"/>
            <p:cNvSpPr/>
            <p:nvPr/>
          </p:nvSpPr>
          <p:spPr>
            <a:xfrm>
              <a:off x="1174644" y="2329894"/>
              <a:ext cx="3933900" cy="9315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1260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34ccebad4a8_0_347"/>
            <p:cNvSpPr txBox="1"/>
            <p:nvPr/>
          </p:nvSpPr>
          <p:spPr>
            <a:xfrm>
              <a:off x="1201930" y="2357180"/>
              <a:ext cx="3879300" cy="8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 touch with CFS (CSIPM) which has been offered space to contribute to the process</a:t>
              </a:r>
              <a:endParaRPr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34ccebad4a8_0_347"/>
            <p:cNvSpPr/>
            <p:nvPr/>
          </p:nvSpPr>
          <p:spPr>
            <a:xfrm>
              <a:off x="682893" y="932486"/>
              <a:ext cx="491700" cy="302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D4C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184" name="Google Shape;184;g34ccebad4a8_0_347"/>
            <p:cNvSpPr/>
            <p:nvPr/>
          </p:nvSpPr>
          <p:spPr>
            <a:xfrm>
              <a:off x="1174644" y="3494401"/>
              <a:ext cx="3933900" cy="9315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1260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34ccebad4a8_0_347"/>
            <p:cNvSpPr txBox="1"/>
            <p:nvPr/>
          </p:nvSpPr>
          <p:spPr>
            <a:xfrm>
              <a:off x="1201930" y="3521687"/>
              <a:ext cx="3879300" cy="8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Coordination with other relevant NSA bodies like the WFF, UN Major Groups</a:t>
              </a:r>
              <a:endParaRPr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34ccebad4a8_0_347"/>
            <p:cNvSpPr/>
            <p:nvPr/>
          </p:nvSpPr>
          <p:spPr>
            <a:xfrm>
              <a:off x="682893" y="932486"/>
              <a:ext cx="491700" cy="419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D4C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187" name="Google Shape;187;g34ccebad4a8_0_347"/>
            <p:cNvSpPr/>
            <p:nvPr/>
          </p:nvSpPr>
          <p:spPr>
            <a:xfrm>
              <a:off x="1174644" y="4658908"/>
              <a:ext cx="3933900" cy="9315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1260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34ccebad4a8_0_347"/>
            <p:cNvSpPr txBox="1"/>
            <p:nvPr/>
          </p:nvSpPr>
          <p:spPr>
            <a:xfrm>
              <a:off x="1201930" y="4686194"/>
              <a:ext cx="3879300" cy="8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Office of UN Special Envoy on the Youth</a:t>
              </a:r>
              <a:endParaRPr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4c7ac8b3c_0_23"/>
          <p:cNvSpPr txBox="1"/>
          <p:nvPr/>
        </p:nvSpPr>
        <p:spPr>
          <a:xfrm>
            <a:off x="261163" y="137767"/>
            <a:ext cx="38157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EDB"/>
              </a:buClr>
              <a:buSzPts val="2800"/>
              <a:buFont typeface="Roboto Condensed"/>
              <a:buNone/>
            </a:pPr>
            <a:r>
              <a:rPr lang="en-US" sz="2800" b="1" i="0" u="none" strike="noStrike" cap="none" dirty="0">
                <a:solidFill>
                  <a:srgbClr val="339ED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UNFSS+4 Programming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354c7ac8b3c_0_23"/>
          <p:cNvSpPr txBox="1"/>
          <p:nvPr/>
        </p:nvSpPr>
        <p:spPr>
          <a:xfrm>
            <a:off x="403267" y="854326"/>
            <a:ext cx="4056973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0B0F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Action Day – 27 July</a:t>
            </a:r>
            <a:endParaRPr sz="2200" b="1" i="0" u="none" strike="noStrike" cap="none" dirty="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Stimulating, with a combination of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field visits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a special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youth engagement space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thematic sessions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jointly organized by coalitions of action, co-hosts and UN entities,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side-events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and concluding with a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plenary roundtable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of action where countries will be invited to reflect on the field visits and contribute their experience from their transformation journey.</a:t>
            </a:r>
            <a:endParaRPr sz="1800" dirty="0"/>
          </a:p>
          <a:p>
            <a:pPr marL="457200" marR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43AFE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Side events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The selection panel will be multistakeholder (the Rome-based agencies, the Hub, and 2 representatives from the Stakeholder Engagement and Networking Advisory (SENA) Group).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g354c7ac8b3c_0_23"/>
          <p:cNvCxnSpPr/>
          <p:nvPr/>
        </p:nvCxnSpPr>
        <p:spPr>
          <a:xfrm>
            <a:off x="0" y="652162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339ED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g354c7ac8b3c_0_23"/>
          <p:cNvSpPr txBox="1"/>
          <p:nvPr/>
        </p:nvSpPr>
        <p:spPr>
          <a:xfrm>
            <a:off x="261163" y="6299846"/>
            <a:ext cx="2164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© FAO/Alessandra Benedetti</a:t>
            </a:r>
            <a:endParaRPr sz="1000" b="0" i="0" u="none" strike="noStrike" cap="non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8" name="Google Shape;198;g354c7ac8b3c_0_23"/>
          <p:cNvSpPr txBox="1"/>
          <p:nvPr/>
        </p:nvSpPr>
        <p:spPr>
          <a:xfrm>
            <a:off x="4805680" y="854326"/>
            <a:ext cx="7253048" cy="587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300" b="1" dirty="0">
                <a:solidFill>
                  <a:srgbClr val="00B0F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</a:t>
            </a:r>
            <a:r>
              <a:rPr lang="en-US" sz="2300" b="1" i="0" u="none" strike="noStrike" cap="none" dirty="0">
                <a:solidFill>
                  <a:srgbClr val="00B0F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ain sessions – 28-29 July</a:t>
            </a:r>
            <a:endParaRPr sz="2300" b="1" i="0" u="none" strike="noStrike" cap="none" dirty="0">
              <a:solidFill>
                <a:srgbClr val="00B0F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High level opening and closing 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High-level panel –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Meetings with a full multi-stakeholder orientation</a:t>
            </a:r>
            <a:r>
              <a:rPr lang="en-US" sz="18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opened by panels with leaders and experts to inform broad discussion.</a:t>
            </a:r>
            <a:endParaRPr sz="1800" dirty="0"/>
          </a:p>
          <a:p>
            <a:pPr lvl="0">
              <a:spcBef>
                <a:spcPts val="1200"/>
              </a:spcBef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Ministerial Roundtables -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Meetings with an orientation towards Ministerial dialogue, even as they are open to all stakeholders. They could have keynote speakers and/or expert respondents to add value to the discussion.</a:t>
            </a:r>
            <a:endParaRPr sz="1800" b="1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Investment dialogues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– two types : 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arenBoth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Discussions that explore issues related to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investment approaches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that support a solution-focused agenda around central food system topics: access to safe and nutritious food for all; sustainability; equitable livelihoods; and resilience to vulnerabilities, shocks and stresses. 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arenBoth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facilitation of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deal-making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amongst key stakeholders on prioritized topics in specific countries as well as with SMEs.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Thematic / Constituency-led sessions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sessions to either (1) offer constituencies to have self-organized sessions and (2) address priority topics that may not have sufficient space in the main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programme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1041</Words>
  <Application>Microsoft Office PowerPoint</Application>
  <PresentationFormat>Grand écran</PresentationFormat>
  <Paragraphs>121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Roboto Condensed</vt:lpstr>
      <vt:lpstr>Roboto</vt:lpstr>
      <vt:lpstr>Arial</vt:lpstr>
      <vt:lpstr>Roboto Condensed SemiBold</vt:lpstr>
      <vt:lpstr>Calibri</vt:lpstr>
      <vt:lpstr>Roboto Condensed Black</vt:lpstr>
      <vt:lpstr>Noto Sans Symbols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Smith, Abigail (OSG)</dc:creator>
  <cp:lastModifiedBy>Legonin, Nora (OSG)</cp:lastModifiedBy>
  <cp:revision>2</cp:revision>
  <dcterms:created xsi:type="dcterms:W3CDTF">2025-01-31T13:13:15Z</dcterms:created>
  <dcterms:modified xsi:type="dcterms:W3CDTF">2025-06-02T10:30:52Z</dcterms:modified>
</cp:coreProperties>
</file>