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12"/>
  </p:notesMasterIdLst>
  <p:handoutMasterIdLst>
    <p:handoutMasterId r:id="rId13"/>
  </p:handoutMasterIdLst>
  <p:sldIdLst>
    <p:sldId id="256" r:id="rId5"/>
    <p:sldId id="369" r:id="rId6"/>
    <p:sldId id="416" r:id="rId7"/>
    <p:sldId id="418" r:id="rId8"/>
    <p:sldId id="401" r:id="rId9"/>
    <p:sldId id="404" r:id="rId10"/>
    <p:sldId id="399" r:id="rId11"/>
  </p:sldIdLst>
  <p:sldSz cx="12192000" cy="6858000"/>
  <p:notesSz cx="6797675" cy="9872663"/>
  <p:embeddedFontLst>
    <p:embeddedFont>
      <p:font typeface="Gadugi" panose="020B0502040204020203" pitchFamily="3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3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5383F3-1795-6C0B-5859-22F85252F5B1}" name="LAMBRECHT Regine (ESTAT-EXT)" initials="RL" userId="S::Regine.LAMBRECHT@ext.ec.europa.eu::1a5166bf-0d9b-4429-b96c-64f3c887b7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0000"/>
    <a:srgbClr val="0D0D0D"/>
    <a:srgbClr val="003399"/>
    <a:srgbClr val="FFD34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019" autoAdjust="0"/>
  </p:normalViewPr>
  <p:slideViewPr>
    <p:cSldViewPr snapToGrid="0">
      <p:cViewPr varScale="1">
        <p:scale>
          <a:sx n="85" d="100"/>
          <a:sy n="85" d="100"/>
        </p:scale>
        <p:origin x="261" y="75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10743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3" Type="http://customschemas.google.com/relationships/presentationmetadata" Target="metadata"/><Relationship Id="rId58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56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13/10/2025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 dirty="0"/>
              <a:t>DD/MM/YYYY</a:t>
            </a:r>
            <a:endParaRPr lang="en-I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E7AFEC3F-1C21-3132-B967-9F0F25A5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2728" y="62689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04D590-9922-C06A-407C-2B718394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49521"/>
            <a:ext cx="10515600" cy="1020337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en-GB" sz="2400" dirty="0">
                <a:solidFill>
                  <a:srgbClr val="66FFFF"/>
                </a:solidFill>
              </a:rPr>
              <a:t>The</a:t>
            </a:r>
            <a:br>
              <a:rPr lang="en-IE" sz="2000" dirty="0">
                <a:solidFill>
                  <a:srgbClr val="66FFFF"/>
                </a:solidFill>
              </a:rPr>
            </a:br>
            <a:r>
              <a:rPr lang="en-GB" sz="4800" b="1" dirty="0">
                <a:solidFill>
                  <a:srgbClr val="66FFFF"/>
                </a:solidFill>
              </a:rPr>
              <a:t>Investment Hub</a:t>
            </a:r>
            <a:br>
              <a:rPr lang="en-IE" sz="2000" dirty="0">
                <a:solidFill>
                  <a:srgbClr val="66FFFF"/>
                </a:solidFill>
              </a:rPr>
            </a:br>
            <a:r>
              <a:rPr lang="en-GB" sz="2000" dirty="0">
                <a:solidFill>
                  <a:srgbClr val="66FFFF"/>
                </a:solidFill>
              </a:rPr>
              <a:t>for EU private sector investments under Global Gateway in</a:t>
            </a:r>
            <a:br>
              <a:rPr lang="en-IE" sz="2000" dirty="0">
                <a:solidFill>
                  <a:srgbClr val="66FFFF"/>
                </a:solidFill>
              </a:rPr>
            </a:br>
            <a:r>
              <a:rPr lang="en-GB" sz="2000" dirty="0">
                <a:solidFill>
                  <a:srgbClr val="66FFFF"/>
                </a:solidFill>
              </a:rPr>
              <a:t>Sub-Saharan Africa, Asia and the Pacific and Americas and the Caribbean</a:t>
            </a:r>
            <a:endParaRPr lang="en-IE" sz="2000" b="1" dirty="0">
              <a:solidFill>
                <a:srgbClr val="66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456CEF-57DB-B4CE-60F1-7B93F72DA5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198" y="4554546"/>
            <a:ext cx="7574281" cy="611188"/>
          </a:xfrm>
        </p:spPr>
        <p:txBody>
          <a:bodyPr/>
          <a:lstStyle/>
          <a:p>
            <a:r>
              <a:rPr lang="en-IE" dirty="0"/>
              <a:t>Overview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8706F-E58B-D844-F68A-2379B7D107A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79515" y="5165734"/>
            <a:ext cx="3176847" cy="304616"/>
          </a:xfrm>
        </p:spPr>
        <p:txBody>
          <a:bodyPr/>
          <a:lstStyle/>
          <a:p>
            <a:r>
              <a:rPr lang="en-IE" b="1" dirty="0"/>
              <a:t>October 2025</a:t>
            </a:r>
          </a:p>
        </p:txBody>
      </p:sp>
      <p:pic>
        <p:nvPicPr>
          <p:cNvPr id="9" name="Picture 8" descr="European Commission">
            <a:extLst>
              <a:ext uri="{FF2B5EF4-FFF2-40B4-BE49-F238E27FC236}">
                <a16:creationId xmlns:a16="http://schemas.microsoft.com/office/drawing/2014/main" id="{179F3FC9-B6FB-BFA2-12E7-546955BFD0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DF6BEE4-7A81-3353-FEE3-F018F46AD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098" y="192371"/>
            <a:ext cx="2965491" cy="17813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52DAD0-6671-AD7B-3F2A-EFF4A0D3F0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6147">
            <a:off x="4271366" y="-1423799"/>
            <a:ext cx="9050890" cy="83928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B0441F-2716-68A8-50FC-F547C368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0188"/>
            <a:ext cx="10515600" cy="816904"/>
          </a:xfrm>
        </p:spPr>
        <p:txBody>
          <a:bodyPr/>
          <a:lstStyle/>
          <a:p>
            <a:r>
              <a:rPr lang="en-GB" sz="4000" dirty="0"/>
              <a:t>Rationale for an Investment Hub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ACB27C3-32B1-B767-3226-CCC8BE5E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2</a:t>
            </a:fld>
            <a:endParaRPr lang="en-I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B0D7DE-3EC2-0FD4-1C8B-033F71AD0EE8}"/>
              </a:ext>
            </a:extLst>
          </p:cNvPr>
          <p:cNvSpPr txBox="1"/>
          <p:nvPr/>
        </p:nvSpPr>
        <p:spPr>
          <a:xfrm>
            <a:off x="901238" y="2248392"/>
            <a:ext cx="1038952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n-GB" sz="2800" dirty="0"/>
              <a:t>Need to engage with the </a:t>
            </a:r>
            <a:r>
              <a:rPr lang="en-GB" sz="2800" b="1" dirty="0"/>
              <a:t>private sector </a:t>
            </a:r>
            <a:r>
              <a:rPr lang="en-GB" sz="2800" dirty="0"/>
              <a:t>to </a:t>
            </a:r>
            <a:r>
              <a:rPr lang="en-GB" sz="2800" b="1" dirty="0"/>
              <a:t>scale up </a:t>
            </a:r>
            <a:r>
              <a:rPr lang="en-GB" sz="2800" dirty="0"/>
              <a:t>Global Gateway.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800" dirty="0"/>
              <a:t>Private sector </a:t>
            </a:r>
            <a:r>
              <a:rPr lang="en-GB" sz="2800" b="1" dirty="0"/>
              <a:t>does</a:t>
            </a:r>
            <a:r>
              <a:rPr lang="en-GB" sz="2800" dirty="0"/>
              <a:t> </a:t>
            </a:r>
            <a:r>
              <a:rPr lang="en-GB" sz="2800" b="1" dirty="0"/>
              <a:t>not find its way </a:t>
            </a:r>
            <a:r>
              <a:rPr lang="en-GB" sz="2800" dirty="0"/>
              <a:t>easily in the decentralised structure of Global Gateway (EU, Member States, public financial institutions) and the multiple funding mechanisms.</a:t>
            </a:r>
          </a:p>
        </p:txBody>
      </p:sp>
    </p:spTree>
    <p:extLst>
      <p:ext uri="{BB962C8B-B14F-4D97-AF65-F5344CB8AC3E}">
        <p14:creationId xmlns:p14="http://schemas.microsoft.com/office/powerpoint/2010/main" val="2795837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7186E-FA7F-8DC8-1D27-C2D5AA025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5C8C92-4E04-8C86-D31B-EBA4F1850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169" y="501612"/>
            <a:ext cx="10515600" cy="816904"/>
          </a:xfrm>
        </p:spPr>
        <p:txBody>
          <a:bodyPr/>
          <a:lstStyle/>
          <a:p>
            <a:r>
              <a:rPr lang="en-GB" sz="4000" dirty="0"/>
              <a:t>Investment Hub Proposal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D38B4B-7B05-E150-C1DA-A36AC4C7B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3</a:t>
            </a:fld>
            <a:endParaRPr lang="en-IE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AA7DF18-933C-86F4-131C-63A76DAC130C}"/>
              </a:ext>
            </a:extLst>
          </p:cNvPr>
          <p:cNvGrpSpPr/>
          <p:nvPr/>
        </p:nvGrpSpPr>
        <p:grpSpPr>
          <a:xfrm>
            <a:off x="997893" y="1802320"/>
            <a:ext cx="10476152" cy="3995945"/>
            <a:chOff x="1017617" y="1802320"/>
            <a:chExt cx="10476152" cy="399594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F1F3DA5-F103-2555-9F87-64EF36289092}"/>
                </a:ext>
              </a:extLst>
            </p:cNvPr>
            <p:cNvGrpSpPr/>
            <p:nvPr/>
          </p:nvGrpSpPr>
          <p:grpSpPr>
            <a:xfrm>
              <a:off x="1017617" y="1802320"/>
              <a:ext cx="10156766" cy="3253359"/>
              <a:chOff x="1081730" y="2168608"/>
              <a:chExt cx="10156766" cy="3253359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DE12FF8-5037-AD73-2EDD-0D2430263F23}"/>
                  </a:ext>
                </a:extLst>
              </p:cNvPr>
              <p:cNvSpPr txBox="1"/>
              <p:nvPr/>
            </p:nvSpPr>
            <p:spPr>
              <a:xfrm>
                <a:off x="1081730" y="2168608"/>
                <a:ext cx="101567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Bef>
                    <a:spcPts val="600"/>
                  </a:spcBef>
                  <a:spcAft>
                    <a:spcPts val="1200"/>
                  </a:spcAft>
                  <a:buFont typeface="Wingdings" panose="05000000000000000000" pitchFamily="2" charset="2"/>
                  <a:buChar char="ü"/>
                </a:pPr>
                <a:r>
                  <a:rPr lang="en-GB" sz="2800" dirty="0"/>
                  <a:t>Proposal to set up an Investment Hub for INTPA regions: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14AD83-8B75-FF57-8320-EF5B19558D8A}"/>
                  </a:ext>
                </a:extLst>
              </p:cNvPr>
              <p:cNvSpPr txBox="1"/>
              <p:nvPr/>
            </p:nvSpPr>
            <p:spPr>
              <a:xfrm>
                <a:off x="1481781" y="2990532"/>
                <a:ext cx="9682212" cy="24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GB" sz="2200" dirty="0"/>
                  <a:t>an </a:t>
                </a:r>
                <a:r>
                  <a:rPr lang="en-GB" sz="2200" b="1" dirty="0"/>
                  <a:t>organisational set-up</a:t>
                </a:r>
                <a:r>
                  <a:rPr lang="en-GB" sz="2200" dirty="0"/>
                  <a:t>, coordinated by DG INTPA, to originate, select, facilitate and implement in an efficient manner private sector investment projects in partner countries under Global Gateway ,</a:t>
                </a:r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GB" sz="2200" dirty="0"/>
                  <a:t>a </a:t>
                </a:r>
                <a:r>
                  <a:rPr lang="en-GB" sz="2200" b="1" dirty="0"/>
                  <a:t>single entry point </a:t>
                </a:r>
                <a:r>
                  <a:rPr lang="en-GB" sz="2200" dirty="0"/>
                  <a:t>to submit investment projects,</a:t>
                </a:r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GB" sz="2200" dirty="0"/>
                  <a:t>a </a:t>
                </a:r>
                <a:r>
                  <a:rPr lang="en-GB" sz="2200" b="1" dirty="0"/>
                  <a:t>single interlocutor </a:t>
                </a:r>
                <a:r>
                  <a:rPr lang="en-GB" sz="2200" dirty="0"/>
                  <a:t>(a “facilitator”) to guide EU companies in the mobilisation of support under Global Gateway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B9C8E48-9C48-CAF6-F05A-765A343260DE}"/>
                </a:ext>
              </a:extLst>
            </p:cNvPr>
            <p:cNvSpPr txBox="1"/>
            <p:nvPr/>
          </p:nvSpPr>
          <p:spPr>
            <a:xfrm>
              <a:off x="1017617" y="5275045"/>
              <a:ext cx="104761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spcBef>
                  <a:spcPts val="600"/>
                </a:spcBef>
                <a:spcAft>
                  <a:spcPts val="1200"/>
                </a:spcAft>
                <a:buFont typeface="Wingdings" panose="05000000000000000000" pitchFamily="2" charset="2"/>
                <a:buChar char="ü"/>
              </a:pPr>
              <a:r>
                <a:rPr lang="en-GB" sz="2800"/>
                <a:t>Launched </a:t>
              </a:r>
              <a:r>
                <a:rPr lang="en-GB" sz="2800" dirty="0"/>
                <a:t>at the Global Gateway Forum (9-10 Oct. 2025)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6040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65D67-AC3D-92B1-468E-D373E7BA4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2BA882-C821-2BF1-7F18-9D06D372F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04"/>
            <a:ext cx="10515600" cy="816904"/>
          </a:xfrm>
        </p:spPr>
        <p:txBody>
          <a:bodyPr/>
          <a:lstStyle/>
          <a:p>
            <a:r>
              <a:rPr lang="en-GB" sz="4000" dirty="0"/>
              <a:t>The Investment Hub: conceptual overview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B55A055-49C6-847A-AC5D-C3FCD1A1D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4</a:t>
            </a:fld>
            <a:endParaRPr lang="en-IE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7985552-B020-E580-8DBC-85A19156F92A}"/>
              </a:ext>
            </a:extLst>
          </p:cNvPr>
          <p:cNvGrpSpPr/>
          <p:nvPr/>
        </p:nvGrpSpPr>
        <p:grpSpPr>
          <a:xfrm>
            <a:off x="1448906" y="796660"/>
            <a:ext cx="9499284" cy="5850534"/>
            <a:chOff x="1440361" y="871330"/>
            <a:chExt cx="9499284" cy="5850534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62C2E52-05CE-826D-F717-AF5A4E622B7D}"/>
                </a:ext>
              </a:extLst>
            </p:cNvPr>
            <p:cNvGrpSpPr/>
            <p:nvPr/>
          </p:nvGrpSpPr>
          <p:grpSpPr>
            <a:xfrm>
              <a:off x="1440361" y="871330"/>
              <a:ext cx="9499284" cy="5115339"/>
              <a:chOff x="1440361" y="871330"/>
              <a:chExt cx="9499284" cy="511533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89DAA24-BEAA-ADDA-61B2-37C1C4029738}"/>
                  </a:ext>
                </a:extLst>
              </p:cNvPr>
              <p:cNvSpPr txBox="1"/>
              <p:nvPr/>
            </p:nvSpPr>
            <p:spPr>
              <a:xfrm>
                <a:off x="6644563" y="5224798"/>
                <a:ext cx="205849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rgbClr val="324E58"/>
                    </a:solidFill>
                    <a:latin typeface="Gadugi" panose="020B0502040204020203" pitchFamily="34" charset="0"/>
                    <a:ea typeface="Gadugi" panose="020B0502040204020203" pitchFamily="34" charset="0"/>
                  </a:rPr>
                  <a:t>Global Gateway Investment Hub</a:t>
                </a:r>
                <a:endParaRPr lang="en-GB" b="1" i="0" dirty="0">
                  <a:solidFill>
                    <a:srgbClr val="324E58"/>
                  </a:solidFill>
                  <a:effectLst/>
                  <a:latin typeface="Gadugi" panose="020B0502040204020203" pitchFamily="34" charset="0"/>
                  <a:ea typeface="Gadugi" panose="020B0502040204020203" pitchFamily="34" charset="0"/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866E82B-DD55-FFB7-24B2-6B2344D7B1AD}"/>
                  </a:ext>
                </a:extLst>
              </p:cNvPr>
              <p:cNvGrpSpPr/>
              <p:nvPr/>
            </p:nvGrpSpPr>
            <p:grpSpPr>
              <a:xfrm>
                <a:off x="1440361" y="871330"/>
                <a:ext cx="9499284" cy="5115339"/>
                <a:chOff x="1346358" y="1265476"/>
                <a:chExt cx="9499284" cy="5115339"/>
              </a:xfrm>
            </p:grpSpPr>
            <p:sp>
              <p:nvSpPr>
                <p:cNvPr id="45" name="Rectangle: Rounded Corners 44">
                  <a:extLst>
                    <a:ext uri="{FF2B5EF4-FFF2-40B4-BE49-F238E27FC236}">
                      <a16:creationId xmlns:a16="http://schemas.microsoft.com/office/drawing/2014/main" id="{BBC18BF2-E6CC-35BB-AF32-A03C5EED9F4B}"/>
                    </a:ext>
                  </a:extLst>
                </p:cNvPr>
                <p:cNvSpPr/>
                <p:nvPr/>
              </p:nvSpPr>
              <p:spPr>
                <a:xfrm>
                  <a:off x="2073347" y="3934511"/>
                  <a:ext cx="6463901" cy="2446304"/>
                </a:xfrm>
                <a:prstGeom prst="roundRect">
                  <a:avLst/>
                </a:prstGeom>
                <a:noFill/>
                <a:ln w="28575">
                  <a:solidFill>
                    <a:srgbClr val="324E58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FA497364-8809-9505-CEF1-BE2C007DDDA4}"/>
                    </a:ext>
                  </a:extLst>
                </p:cNvPr>
                <p:cNvGrpSpPr/>
                <p:nvPr/>
              </p:nvGrpSpPr>
              <p:grpSpPr>
                <a:xfrm>
                  <a:off x="1346358" y="1265476"/>
                  <a:ext cx="9499284" cy="4988027"/>
                  <a:chOff x="1346358" y="1265476"/>
                  <a:chExt cx="9499284" cy="4988027"/>
                </a:xfrm>
              </p:grpSpPr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9BBAB702-5EF4-9053-057B-B03DFCD02418}"/>
                      </a:ext>
                    </a:extLst>
                  </p:cNvPr>
                  <p:cNvGrpSpPr/>
                  <p:nvPr/>
                </p:nvGrpSpPr>
                <p:grpSpPr>
                  <a:xfrm>
                    <a:off x="1346358" y="1265476"/>
                    <a:ext cx="9499284" cy="4988027"/>
                    <a:chOff x="1346358" y="1265476"/>
                    <a:chExt cx="9499284" cy="4988027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17A5733F-0099-EEF7-DB7E-225F00530B8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46358" y="1265476"/>
                      <a:ext cx="9499284" cy="4087730"/>
                      <a:chOff x="1346358" y="1265476"/>
                      <a:chExt cx="9499284" cy="4087730"/>
                    </a:xfrm>
                  </p:grpSpPr>
                  <p:grpSp>
                    <p:nvGrpSpPr>
                      <p:cNvPr id="30" name="Group 29">
                        <a:extLst>
                          <a:ext uri="{FF2B5EF4-FFF2-40B4-BE49-F238E27FC236}">
                            <a16:creationId xmlns:a16="http://schemas.microsoft.com/office/drawing/2014/main" id="{5E16B2B3-722D-4359-8160-813CA78E993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46358" y="1265476"/>
                        <a:ext cx="9499284" cy="3244982"/>
                        <a:chOff x="1346358" y="1265476"/>
                        <a:chExt cx="9499284" cy="3244982"/>
                      </a:xfrm>
                    </p:grpSpPr>
                    <p:grpSp>
                      <p:nvGrpSpPr>
                        <p:cNvPr id="27" name="Group 26">
                          <a:extLst>
                            <a:ext uri="{FF2B5EF4-FFF2-40B4-BE49-F238E27FC236}">
                              <a16:creationId xmlns:a16="http://schemas.microsoft.com/office/drawing/2014/main" id="{22683B09-D077-5B74-87C7-6E46AB6F28F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346358" y="1265476"/>
                          <a:ext cx="9499284" cy="2607791"/>
                          <a:chOff x="1461052" y="1390167"/>
                          <a:chExt cx="9499284" cy="2607791"/>
                        </a:xfrm>
                      </p:grpSpPr>
                      <p:grpSp>
                        <p:nvGrpSpPr>
                          <p:cNvPr id="25" name="Group 24">
                            <a:extLst>
                              <a:ext uri="{FF2B5EF4-FFF2-40B4-BE49-F238E27FC236}">
                                <a16:creationId xmlns:a16="http://schemas.microsoft.com/office/drawing/2014/main" id="{09D5EA78-AEEB-F1B9-208C-28107852153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461052" y="1390167"/>
                            <a:ext cx="9499284" cy="2595017"/>
                            <a:chOff x="1461052" y="1390167"/>
                            <a:chExt cx="9499284" cy="2595017"/>
                          </a:xfrm>
                        </p:grpSpPr>
                        <p:grpSp>
                          <p:nvGrpSpPr>
                            <p:cNvPr id="23" name="Group 22">
                              <a:extLst>
                                <a:ext uri="{FF2B5EF4-FFF2-40B4-BE49-F238E27FC236}">
                                  <a16:creationId xmlns:a16="http://schemas.microsoft.com/office/drawing/2014/main" id="{000B3FA5-7940-5987-6208-07907A98B0E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461052" y="1390167"/>
                              <a:ext cx="9499284" cy="2296898"/>
                              <a:chOff x="1461052" y="1390167"/>
                              <a:chExt cx="9499284" cy="2296898"/>
                            </a:xfrm>
                          </p:grpSpPr>
                          <p:grpSp>
                            <p:nvGrpSpPr>
                              <p:cNvPr id="16" name="Group 15">
                                <a:extLst>
                                  <a:ext uri="{FF2B5EF4-FFF2-40B4-BE49-F238E27FC236}">
                                    <a16:creationId xmlns:a16="http://schemas.microsoft.com/office/drawing/2014/main" id="{2D5C735E-77FE-FBA5-EB76-36DC8CE6BCA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1461052" y="1390167"/>
                                <a:ext cx="9499284" cy="1414770"/>
                                <a:chOff x="1699265" y="1219251"/>
                                <a:chExt cx="9499284" cy="1414770"/>
                              </a:xfrm>
                            </p:grpSpPr>
                            <p:grpSp>
                              <p:nvGrpSpPr>
                                <p:cNvPr id="10" name="Group 9">
                                  <a:extLst>
                                    <a:ext uri="{FF2B5EF4-FFF2-40B4-BE49-F238E27FC236}">
                                      <a16:creationId xmlns:a16="http://schemas.microsoft.com/office/drawing/2014/main" id="{9D397AE7-99E7-BF5B-4701-B38BB88C8B12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1699265" y="1518184"/>
                                  <a:ext cx="5259861" cy="816905"/>
                                  <a:chOff x="1699265" y="1518184"/>
                                  <a:chExt cx="5259861" cy="816905"/>
                                </a:xfrm>
                              </p:grpSpPr>
                              <p:sp>
                                <p:nvSpPr>
                                  <p:cNvPr id="3" name="Rectangle: Rounded Corners 2">
                                    <a:extLst>
                                      <a:ext uri="{FF2B5EF4-FFF2-40B4-BE49-F238E27FC236}">
                                        <a16:creationId xmlns:a16="http://schemas.microsoft.com/office/drawing/2014/main" id="{FCE45E76-ADAD-256A-0D11-531CD8201792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5232874" y="1708280"/>
                                    <a:ext cx="1726252" cy="436715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rgbClr val="6D9BAB"/>
                                  </a:solidFill>
                                  <a:ln>
                                    <a:solidFill>
                                      <a:srgbClr val="6D9BAB"/>
                                    </a:solidFill>
                                  </a:ln>
                                  <a:effectLst>
                                    <a:outerShdw blurRad="50800" dist="381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</p:spPr>
                                <p:style>
                                  <a:lnRef idx="2">
                                    <a:schemeClr val="accent1">
                                      <a:shade val="15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36000" rIns="0" rtlCol="0" anchor="ctr"/>
                                  <a:lstStyle/>
                                  <a:p>
                                    <a:pPr lvl="0" algn="ctr"/>
                                    <a:r>
                                      <a:rPr lang="en-GB" sz="1200" b="1" dirty="0">
                                        <a:solidFill>
                                          <a:schemeClr val="bg1"/>
                                        </a:solidFill>
                                        <a:latin typeface="Gadugi" panose="020B0502040204020203" pitchFamily="34" charset="0"/>
                                        <a:ea typeface="Gadugi" panose="020B0502040204020203" pitchFamily="34" charset="0"/>
                                      </a:rPr>
                                      <a:t>Origination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4" name="Rectangle: Rounded Corners 3">
                                    <a:extLst>
                                      <a:ext uri="{FF2B5EF4-FFF2-40B4-BE49-F238E27FC236}">
                                        <a16:creationId xmlns:a16="http://schemas.microsoft.com/office/drawing/2014/main" id="{4B1EBD61-C8F1-4962-FD19-19ECFFAC32CA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1699265" y="1518184"/>
                                    <a:ext cx="2513812" cy="816905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28575">
                                    <a:solidFill>
                                      <a:srgbClr val="6D9BAB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15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72000" rIns="72000" rtlCol="0" anchor="ctr"/>
                                  <a:lstStyle/>
                                  <a:p>
                                    <a:r>
                                      <a:rPr lang="en-GB" sz="1100" b="1" dirty="0">
                                        <a:solidFill>
                                          <a:srgbClr val="507B8A"/>
                                        </a:solidFill>
                                        <a:latin typeface="Gadugi" panose="020B0502040204020203" pitchFamily="34" charset="0"/>
                                        <a:ea typeface="Gadugi" panose="020B0502040204020203" pitchFamily="34" charset="0"/>
                                      </a:rPr>
                                      <a:t>SCOPE</a:t>
                                    </a:r>
                                  </a:p>
                                  <a:p>
                                    <a:pPr marL="171450" indent="-171450">
                                      <a:buFont typeface="Arial" panose="020B0604020202020204" pitchFamily="34" charset="0"/>
                                      <a:buChar char="•"/>
                                    </a:pPr>
                                    <a:r>
                                      <a:rPr lang="en-GB" sz="1100" dirty="0">
                                        <a:solidFill>
                                          <a:srgbClr val="507B8A"/>
                                        </a:solidFill>
                                        <a:latin typeface="Gadugi" panose="020B0502040204020203" pitchFamily="34" charset="0"/>
                                        <a:ea typeface="Gadugi" panose="020B0502040204020203" pitchFamily="34" charset="0"/>
                                      </a:rPr>
                                      <a:t>Global Gateway</a:t>
                                    </a:r>
                                  </a:p>
                                  <a:p>
                                    <a:pPr marL="171450" indent="-171450">
                                      <a:buFont typeface="Arial" panose="020B0604020202020204" pitchFamily="34" charset="0"/>
                                      <a:buChar char="•"/>
                                    </a:pPr>
                                    <a:r>
                                      <a:rPr lang="en-GB" sz="1100" dirty="0">
                                        <a:solidFill>
                                          <a:srgbClr val="507B8A"/>
                                        </a:solidFill>
                                        <a:latin typeface="Gadugi" panose="020B0502040204020203" pitchFamily="34" charset="0"/>
                                        <a:ea typeface="Gadugi" panose="020B0502040204020203" pitchFamily="34" charset="0"/>
                                      </a:rPr>
                                      <a:t>Partner countries and EU interests</a:t>
                                    </a:r>
                                  </a:p>
                                </p:txBody>
                              </p:sp>
                              <p:cxnSp>
                                <p:nvCxnSpPr>
                                  <p:cNvPr id="7" name="Straight Arrow Connector 6">
                                    <a:extLst>
                                      <a:ext uri="{FF2B5EF4-FFF2-40B4-BE49-F238E27FC236}">
                                        <a16:creationId xmlns:a16="http://schemas.microsoft.com/office/drawing/2014/main" id="{86BCAC27-A283-F256-C161-774D1A4B6076}"/>
                                      </a:ext>
                                    </a:extLst>
                                  </p:cNvPr>
                                  <p:cNvCxnSpPr>
                                    <a:cxnSpLocks/>
                                    <a:stCxn id="4" idx="3"/>
                                    <a:endCxn id="3" idx="1"/>
                                  </p:cNvCxnSpPr>
                                  <p:nvPr/>
                                </p:nvCxnSpPr>
                                <p:spPr>
                                  <a:xfrm>
                                    <a:off x="4213077" y="1926637"/>
                                    <a:ext cx="1019797" cy="1"/>
                                  </a:xfrm>
                                  <a:prstGeom prst="straightConnector1">
                                    <a:avLst/>
                                  </a:prstGeom>
                                  <a:ln w="19050">
                                    <a:solidFill>
                                      <a:srgbClr val="6D9BAB"/>
                                    </a:solidFill>
                                    <a:tailEnd type="triangle"/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sp>
                              <p:nvSpPr>
                                <p:cNvPr id="11" name="Rectangle: Rounded Corners 10">
                                  <a:extLst>
                                    <a:ext uri="{FF2B5EF4-FFF2-40B4-BE49-F238E27FC236}">
                                      <a16:creationId xmlns:a16="http://schemas.microsoft.com/office/drawing/2014/main" id="{0E6B3DC0-9772-23E5-A61E-D931A5509F5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8219985" y="1219251"/>
                                  <a:ext cx="2978564" cy="141477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28575">
                                  <a:solidFill>
                                    <a:srgbClr val="6D9BAB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15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r>
                                    <a:rPr lang="en-GB" sz="1100" b="1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WHO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EU (headquarter and delegations)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Member States and Team Nationals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Partner countries (through EUDs or MS)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Sectoral or value chain organisations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EU companies via Team Nationals</a:t>
                                  </a:r>
                                </a:p>
                                <a:p>
                                  <a:pPr marL="171450" indent="-171450">
                                    <a:buFont typeface="Arial" panose="020B0604020202020204" pitchFamily="34" charset="0"/>
                                    <a:buChar char="•"/>
                                  </a:pPr>
                                  <a:r>
                                    <a:rPr lang="en-GB" sz="1100" dirty="0">
                                      <a:solidFill>
                                        <a:srgbClr val="507B8A"/>
                                      </a:solidFill>
                                      <a:latin typeface="Gadugi" panose="020B0502040204020203" pitchFamily="34" charset="0"/>
                                      <a:ea typeface="Gadugi" panose="020B0502040204020203" pitchFamily="34" charset="0"/>
                                    </a:rPr>
                                    <a:t>EIB, EBRD, PDBs, DFIs, ECAs, MDBs</a:t>
                                  </a:r>
                                </a:p>
                              </p:txBody>
                            </p:sp>
                            <p:cxnSp>
                              <p:nvCxnSpPr>
                                <p:cNvPr id="13" name="Straight Arrow Connector 12">
                                  <a:extLst>
                                    <a:ext uri="{FF2B5EF4-FFF2-40B4-BE49-F238E27FC236}">
                                      <a16:creationId xmlns:a16="http://schemas.microsoft.com/office/drawing/2014/main" id="{3F286CA5-5C6F-319F-C598-A20E723453AC}"/>
                                    </a:ext>
                                  </a:extLst>
                                </p:cNvPr>
                                <p:cNvCxnSpPr>
                                  <a:cxnSpLocks/>
                                  <a:stCxn id="11" idx="1"/>
                                  <a:endCxn id="3" idx="3"/>
                                </p:cNvCxnSpPr>
                                <p:nvPr/>
                              </p:nvCxnSpPr>
                              <p:spPr>
                                <a:xfrm flipH="1">
                                  <a:off x="6959126" y="1926636"/>
                                  <a:ext cx="1260859" cy="2"/>
                                </a:xfrm>
                                <a:prstGeom prst="straightConnector1">
                                  <a:avLst/>
                                </a:prstGeom>
                                <a:ln w="19050">
                                  <a:solidFill>
                                    <a:srgbClr val="6D9BAB"/>
                                  </a:solidFill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sp>
                            <p:nvSpPr>
                              <p:cNvPr id="17" name="Rectangle: Rounded Corners 16">
                                <a:extLst>
                                  <a:ext uri="{FF2B5EF4-FFF2-40B4-BE49-F238E27FC236}">
                                    <a16:creationId xmlns:a16="http://schemas.microsoft.com/office/drawing/2014/main" id="{61CC17C3-8E87-AC38-DB0A-6234730E88F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4038926" y="2604750"/>
                                <a:ext cx="3637722" cy="1082315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28575">
                                <a:solidFill>
                                  <a:srgbClr val="6D9BAB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15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r>
                                  <a:rPr lang="en-GB" sz="1100" b="1" dirty="0">
                                    <a:solidFill>
                                      <a:srgbClr val="507B8A"/>
                                    </a:solidFill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WHAT - Public policy objectives reached through:</a:t>
                                </a:r>
                              </a:p>
                              <a:p>
                                <a:pPr marL="171450" indent="-171450">
                                  <a:buFont typeface="Arial" panose="020B0604020202020204" pitchFamily="34" charset="0"/>
                                  <a:buChar char="•"/>
                                </a:pPr>
                                <a:r>
                                  <a:rPr lang="en-GB" sz="1100" dirty="0">
                                    <a:solidFill>
                                      <a:srgbClr val="507B8A"/>
                                    </a:solidFill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Sectoral or value chains initiatives</a:t>
                                </a:r>
                              </a:p>
                              <a:p>
                                <a:pPr marL="171450" indent="-171450">
                                  <a:buFont typeface="Arial" panose="020B0604020202020204" pitchFamily="34" charset="0"/>
                                  <a:buChar char="•"/>
                                </a:pPr>
                                <a:r>
                                  <a:rPr lang="en-GB" sz="1100" dirty="0">
                                    <a:solidFill>
                                      <a:srgbClr val="507B8A"/>
                                    </a:solidFill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Investment proposals by EU companies</a:t>
                                </a:r>
                              </a:p>
                              <a:p>
                                <a:pPr marL="171450" indent="-171450">
                                  <a:buFont typeface="Arial" panose="020B0604020202020204" pitchFamily="34" charset="0"/>
                                  <a:buChar char="•"/>
                                </a:pPr>
                                <a:r>
                                  <a:rPr lang="en-GB" sz="1100" dirty="0">
                                    <a:solidFill>
                                      <a:srgbClr val="507B8A"/>
                                    </a:solidFill>
                                    <a:effectLst/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EU financed </a:t>
                                </a:r>
                                <a:r>
                                  <a:rPr lang="en-GB" sz="1100" dirty="0">
                                    <a:solidFill>
                                      <a:srgbClr val="507B8A"/>
                                    </a:solidFill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public </a:t>
                                </a:r>
                                <a:r>
                                  <a:rPr lang="en-GB" sz="1100" dirty="0">
                                    <a:solidFill>
                                      <a:srgbClr val="507B8A"/>
                                    </a:solidFill>
                                    <a:effectLst/>
                                    <a:latin typeface="Gadugi" panose="020B0502040204020203" pitchFamily="34" charset="0"/>
                                    <a:ea typeface="Gadugi" panose="020B0502040204020203" pitchFamily="34" charset="0"/>
                                  </a:rPr>
                                  <a:t>projects in partner countries implemented through call for tenders</a:t>
                                </a:r>
                                <a:endParaRPr lang="en-GB" sz="1100" dirty="0">
                                  <a:solidFill>
                                    <a:srgbClr val="507B8A"/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endParaRPr>
                              </a:p>
                            </p:txBody>
                          </p:sp>
                          <p:cxnSp>
                            <p:nvCxnSpPr>
                              <p:cNvPr id="20" name="Straight Arrow Connector 19">
                                <a:extLst>
                                  <a:ext uri="{FF2B5EF4-FFF2-40B4-BE49-F238E27FC236}">
                                    <a16:creationId xmlns:a16="http://schemas.microsoft.com/office/drawing/2014/main" id="{C8E0E0F3-E18A-466C-8580-AFF7ECC3029D}"/>
                                  </a:ext>
                                </a:extLst>
                              </p:cNvPr>
                              <p:cNvCxnSpPr>
                                <a:cxnSpLocks/>
                                <a:stCxn id="3" idx="2"/>
                                <a:endCxn id="17" idx="0"/>
                              </p:cNvCxnSpPr>
                              <p:nvPr/>
                            </p:nvCxnSpPr>
                            <p:spPr>
                              <a:xfrm>
                                <a:off x="5857787" y="2315911"/>
                                <a:ext cx="0" cy="288839"/>
                              </a:xfrm>
                              <a:prstGeom prst="straightConnector1">
                                <a:avLst/>
                              </a:prstGeom>
                              <a:ln w="19050">
                                <a:solidFill>
                                  <a:srgbClr val="6D9BAB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sp>
                          <p:nvSpPr>
                            <p:cNvPr id="24" name="Arrow: Down 23">
                              <a:extLst>
                                <a:ext uri="{FF2B5EF4-FFF2-40B4-BE49-F238E27FC236}">
                                  <a16:creationId xmlns:a16="http://schemas.microsoft.com/office/drawing/2014/main" id="{7FE7F645-C6C9-1647-8929-CB0AC7589C0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 flipH="1">
                              <a:off x="5736460" y="3767693"/>
                              <a:ext cx="206625" cy="217491"/>
                            </a:xfrm>
                            <a:prstGeom prst="downArrow">
                              <a:avLst/>
                            </a:prstGeom>
                            <a:solidFill>
                              <a:srgbClr val="6D9BAB"/>
                            </a:solidFill>
                            <a:ln>
                              <a:solidFill>
                                <a:srgbClr val="6D9BAB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 dirty="0"/>
                            </a:p>
                          </p:txBody>
                        </p:sp>
                      </p:grpSp>
                      <p:sp>
                        <p:nvSpPr>
                          <p:cNvPr id="26" name="TextBox 25">
                            <a:extLst>
                              <a:ext uri="{FF2B5EF4-FFF2-40B4-BE49-F238E27FC236}">
                                <a16:creationId xmlns:a16="http://schemas.microsoft.com/office/drawing/2014/main" id="{4CD8046D-9644-8559-7EA9-3343345E1CA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5979113" y="3736348"/>
                            <a:ext cx="2593088" cy="2616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>
                            <a:outerShdw blurRad="50800" dist="50800" dir="5400000" sx="1000" sy="1000" algn="ctr" rotWithShape="0">
                              <a:srgbClr val="000000"/>
                            </a:outerShdw>
                          </a:effectLst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GB" sz="1100" i="1" dirty="0">
                                <a:solidFill>
                                  <a:srgbClr val="6D9BAB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Rolling basis, via an application form</a:t>
                            </a:r>
                            <a:endParaRPr lang="en-GB" sz="1100" b="1" i="1" dirty="0">
                              <a:solidFill>
                                <a:srgbClr val="507B8A"/>
                              </a:solidFill>
                              <a:effectLst/>
                              <a:latin typeface="Gadugi" panose="020B0502040204020203" pitchFamily="34" charset="0"/>
                              <a:ea typeface="Gadugi" panose="020B0502040204020203" pitchFamily="34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28" name="Rectangle: Rounded Corners 27">
                          <a:extLst>
                            <a:ext uri="{FF2B5EF4-FFF2-40B4-BE49-F238E27FC236}">
                              <a16:creationId xmlns:a16="http://schemas.microsoft.com/office/drawing/2014/main" id="{E9E4337A-9CA1-752E-9555-A09A1E1057A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148477" y="4004953"/>
                          <a:ext cx="1189232" cy="505505"/>
                        </a:xfrm>
                        <a:prstGeom prst="roundRect">
                          <a:avLst/>
                        </a:prstGeom>
                        <a:solidFill>
                          <a:srgbClr val="6D9BAB"/>
                        </a:solidFill>
                        <a:ln>
                          <a:solidFill>
                            <a:srgbClr val="6D9BAB"/>
                          </a:solidFill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lIns="36000" rIns="0" rtlCol="0" anchor="ctr"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chemeClr val="bg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DG INTPA</a:t>
                          </a:r>
                        </a:p>
                        <a:p>
                          <a:pPr algn="ctr"/>
                          <a:r>
                            <a:rPr lang="en-GB" sz="1000" dirty="0">
                              <a:solidFill>
                                <a:schemeClr val="bg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(HQ + EUD)</a:t>
                          </a:r>
                          <a:endParaRPr lang="en-GB" sz="1200" b="1" dirty="0">
                            <a:solidFill>
                              <a:schemeClr val="bg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endParaRPr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21222BE8-3C41-59CD-8ED9-D4AC2206131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829733" y="4119205"/>
                          <a:ext cx="2188997" cy="307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blurRad="50800" dist="50800" dir="5400000" sx="1000" sy="1000" algn="ctr" rotWithShape="0">
                            <a:srgbClr val="000000"/>
                          </a:outerShdw>
                        </a:effectLst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GB" b="1" dirty="0">
                              <a:solidFill>
                                <a:srgbClr val="6D9BAB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Pre-screening</a:t>
                          </a:r>
                          <a:r>
                            <a:rPr lang="en-GB" sz="1200" b="1" dirty="0">
                              <a:solidFill>
                                <a:srgbClr val="8DB0BD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 </a:t>
                          </a:r>
                          <a:r>
                            <a:rPr lang="en-GB" sz="1200" dirty="0">
                              <a:solidFill>
                                <a:srgbClr val="507B8A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(&lt; 1 month)</a:t>
                          </a:r>
                          <a:endParaRPr lang="en-GB" sz="1200" b="1" i="0" dirty="0">
                            <a:solidFill>
                              <a:srgbClr val="507B8A"/>
                            </a:solidFill>
                            <a:effectLst/>
                            <a:latin typeface="Gadugi" panose="020B0502040204020203" pitchFamily="34" charset="0"/>
                            <a:ea typeface="Gadugi" panose="020B0502040204020203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38" name="Group 37">
                        <a:extLst>
                          <a:ext uri="{FF2B5EF4-FFF2-40B4-BE49-F238E27FC236}">
                            <a16:creationId xmlns:a16="http://schemas.microsoft.com/office/drawing/2014/main" id="{CA18E962-FA20-D4D4-5921-AB186DD597C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235117" y="4669706"/>
                        <a:ext cx="6137566" cy="683500"/>
                        <a:chOff x="2235117" y="4669706"/>
                        <a:chExt cx="6137566" cy="683500"/>
                      </a:xfrm>
                    </p:grpSpPr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EC71F316-F81B-8BDF-64C2-90AD94A8C4C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2235117" y="4669706"/>
                          <a:ext cx="6134621" cy="0"/>
                        </a:xfrm>
                        <a:prstGeom prst="line">
                          <a:avLst/>
                        </a:prstGeom>
                        <a:ln w="12700">
                          <a:solidFill>
                            <a:srgbClr val="6D9BAB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6" name="Group 35">
                          <a:extLst>
                            <a:ext uri="{FF2B5EF4-FFF2-40B4-BE49-F238E27FC236}">
                              <a16:creationId xmlns:a16="http://schemas.microsoft.com/office/drawing/2014/main" id="{12709F24-9E8A-6E3F-93F1-A61831FD007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235117" y="4817743"/>
                          <a:ext cx="4102592" cy="535463"/>
                          <a:chOff x="2235117" y="4817743"/>
                          <a:chExt cx="4102592" cy="535463"/>
                        </a:xfrm>
                      </p:grpSpPr>
                      <p:sp>
                        <p:nvSpPr>
                          <p:cNvPr id="33" name="Rectangle: Rounded Corners 32">
                            <a:extLst>
                              <a:ext uri="{FF2B5EF4-FFF2-40B4-BE49-F238E27FC236}">
                                <a16:creationId xmlns:a16="http://schemas.microsoft.com/office/drawing/2014/main" id="{5C255AD7-5A4F-F7E7-A8C4-8EE92342901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148477" y="4817743"/>
                            <a:ext cx="1189232" cy="524251"/>
                          </a:xfrm>
                          <a:prstGeom prst="roundRect">
                            <a:avLst/>
                          </a:prstGeom>
                          <a:solidFill>
                            <a:srgbClr val="6D9BAB"/>
                          </a:solidFill>
                          <a:ln>
                            <a:solidFill>
                              <a:srgbClr val="6D9BAB"/>
                            </a:solidFill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36000" rIns="0" rtlCol="0" anchor="ctr"/>
                          <a:lstStyle/>
                          <a:p>
                            <a:pPr algn="ctr"/>
                            <a:r>
                              <a:rPr lang="en-GB" sz="1200" b="1" dirty="0">
                                <a:solidFill>
                                  <a:schemeClr val="bg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DG INTPA</a:t>
                            </a:r>
                          </a:p>
                          <a:p>
                            <a:pPr algn="ctr"/>
                            <a:r>
                              <a:rPr lang="en-GB" sz="1000" dirty="0">
                                <a:solidFill>
                                  <a:schemeClr val="bg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(HQ + EUD)</a:t>
                            </a:r>
                            <a:endParaRPr lang="en-GB" sz="1000" b="1" dirty="0">
                              <a:solidFill>
                                <a:schemeClr val="bg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endParaRPr>
                          </a:p>
                        </p:txBody>
                      </p:sp>
                      <p:sp>
                        <p:nvSpPr>
                          <p:cNvPr id="34" name="Rectangle: Rounded Corners 33">
                            <a:extLst>
                              <a:ext uri="{FF2B5EF4-FFF2-40B4-BE49-F238E27FC236}">
                                <a16:creationId xmlns:a16="http://schemas.microsoft.com/office/drawing/2014/main" id="{52188C03-C1C1-5688-7A62-1B4BFBC3438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690735" y="4821405"/>
                            <a:ext cx="1189232" cy="524251"/>
                          </a:xfrm>
                          <a:prstGeom prst="roundRect">
                            <a:avLst/>
                          </a:prstGeom>
                          <a:solidFill>
                            <a:srgbClr val="6D9BAB"/>
                          </a:solidFill>
                          <a:ln>
                            <a:solidFill>
                              <a:srgbClr val="6D9BAB"/>
                            </a:solidFill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36000" rIns="0" rtlCol="0" anchor="ctr"/>
                          <a:lstStyle/>
                          <a:p>
                            <a:pPr algn="ctr"/>
                            <a:r>
                              <a:rPr lang="en-GB" sz="1200" b="1" dirty="0">
                                <a:solidFill>
                                  <a:schemeClr val="bg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EIB, EBRD</a:t>
                            </a:r>
                          </a:p>
                        </p:txBody>
                      </p:sp>
                      <p:sp>
                        <p:nvSpPr>
                          <p:cNvPr id="35" name="Rectangle: Rounded Corners 34">
                            <a:extLst>
                              <a:ext uri="{FF2B5EF4-FFF2-40B4-BE49-F238E27FC236}">
                                <a16:creationId xmlns:a16="http://schemas.microsoft.com/office/drawing/2014/main" id="{8F945FA1-D432-ABB0-46AC-D2766D01CB9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235117" y="4828955"/>
                            <a:ext cx="1189232" cy="524251"/>
                          </a:xfrm>
                          <a:prstGeom prst="roundRect">
                            <a:avLst/>
                          </a:prstGeom>
                          <a:solidFill>
                            <a:srgbClr val="6D9BAB"/>
                          </a:solidFill>
                          <a:ln>
                            <a:solidFill>
                              <a:srgbClr val="6D9BAB"/>
                            </a:solidFill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36000" rIns="0" rtlCol="0" anchor="ctr"/>
                          <a:lstStyle/>
                          <a:p>
                            <a:pPr algn="ctr"/>
                            <a:r>
                              <a:rPr lang="en-GB" sz="1200" b="1" dirty="0">
                                <a:solidFill>
                                  <a:schemeClr val="bg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Private sector</a:t>
                            </a:r>
                          </a:p>
                        </p:txBody>
                      </p:sp>
                    </p:grpSp>
                    <p:sp>
                      <p:nvSpPr>
                        <p:cNvPr id="37" name="Rectangle: Rounded Corners 36">
                          <a:extLst>
                            <a:ext uri="{FF2B5EF4-FFF2-40B4-BE49-F238E27FC236}">
                              <a16:creationId xmlns:a16="http://schemas.microsoft.com/office/drawing/2014/main" id="{B5BF419F-3838-6949-1A0C-24110D541EA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606219" y="4828954"/>
                          <a:ext cx="1766464" cy="524251"/>
                        </a:xfrm>
                        <a:prstGeom prst="roundRect">
                          <a:avLst/>
                        </a:prstGeom>
                        <a:solidFill>
                          <a:srgbClr val="6D9BAB"/>
                        </a:solidFill>
                        <a:ln>
                          <a:solidFill>
                            <a:srgbClr val="6D9BAB"/>
                          </a:solidFill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lIns="36000" rIns="0" rtlCol="0" anchor="ctr"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chemeClr val="bg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Team Nationals</a:t>
                          </a:r>
                        </a:p>
                        <a:p>
                          <a:pPr algn="ctr"/>
                          <a:r>
                            <a:rPr lang="en-GB" sz="1000" dirty="0">
                              <a:solidFill>
                                <a:schemeClr val="bg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(government, PDB, DFI, ECA)</a:t>
                          </a:r>
                        </a:p>
                      </p:txBody>
                    </p:sp>
                  </p:grpSp>
                </p:grpSp>
                <p:sp>
                  <p:nvSpPr>
                    <p:cNvPr id="42" name="Arrow: Down 41">
                      <a:extLst>
                        <a:ext uri="{FF2B5EF4-FFF2-40B4-BE49-F238E27FC236}">
                          <a16:creationId xmlns:a16="http://schemas.microsoft.com/office/drawing/2014/main" id="{85AFA9AC-0E8B-BEC7-FD88-A44C191716F6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5621767" y="5487313"/>
                      <a:ext cx="242652" cy="263263"/>
                    </a:xfrm>
                    <a:prstGeom prst="downArrow">
                      <a:avLst/>
                    </a:prstGeom>
                    <a:solidFill>
                      <a:srgbClr val="6D9BAB"/>
                    </a:solidFill>
                    <a:ln>
                      <a:solidFill>
                        <a:srgbClr val="6D9BAB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705E4F3A-86EE-AE9B-0091-ABF71E54C5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79967" y="5816788"/>
                      <a:ext cx="1726252" cy="436715"/>
                    </a:xfrm>
                    <a:prstGeom prst="roundRect">
                      <a:avLst/>
                    </a:prstGeom>
                    <a:solidFill>
                      <a:srgbClr val="6D9BAB"/>
                    </a:solidFill>
                    <a:ln>
                      <a:solidFill>
                        <a:srgbClr val="6D9BAB"/>
                      </a:solidFill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000" rIns="0" rtlCol="0" anchor="ctr"/>
                    <a:lstStyle/>
                    <a:p>
                      <a:pPr lvl="0"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EU integrated offer</a:t>
                      </a:r>
                    </a:p>
                  </p:txBody>
                </p:sp>
              </p:grp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AB916CC6-76EF-9B17-38E8-19C6D21937D7}"/>
                      </a:ext>
                    </a:extLst>
                  </p:cNvPr>
                  <p:cNvSpPr txBox="1"/>
                  <p:nvPr/>
                </p:nvSpPr>
                <p:spPr>
                  <a:xfrm>
                    <a:off x="2867590" y="5656565"/>
                    <a:ext cx="1163797" cy="30777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>
                    <a:outerShdw blurRad="50800" dist="50800" dir="5400000" sx="1000" sy="1000" algn="ctr" rotWithShape="0">
                      <a:srgbClr val="000000"/>
                    </a:outerShdw>
                  </a:effectLst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b="1" dirty="0">
                        <a:solidFill>
                          <a:srgbClr val="6D9BAB"/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rPr>
                      <a:t>Facilitation</a:t>
                    </a:r>
                    <a:endParaRPr lang="en-GB" b="1" i="0" dirty="0">
                      <a:solidFill>
                        <a:srgbClr val="507B8A"/>
                      </a:solidFill>
                      <a:effectLst/>
                      <a:latin typeface="Gadugi" panose="020B0502040204020203" pitchFamily="34" charset="0"/>
                      <a:ea typeface="Gadugi" panose="020B0502040204020203" pitchFamily="34" charset="0"/>
                    </a:endParaRPr>
                  </a:p>
                </p:txBody>
              </p:sp>
            </p:grpSp>
          </p:grpSp>
        </p:grp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08F02C0D-0945-D841-93E3-7613A9D0194A}"/>
                </a:ext>
              </a:extLst>
            </p:cNvPr>
            <p:cNvSpPr/>
            <p:nvPr/>
          </p:nvSpPr>
          <p:spPr>
            <a:xfrm>
              <a:off x="2492517" y="6282587"/>
              <a:ext cx="6530826" cy="439277"/>
            </a:xfrm>
            <a:prstGeom prst="roundRect">
              <a:avLst/>
            </a:prstGeom>
            <a:noFill/>
            <a:ln w="28575">
              <a:solidFill>
                <a:srgbClr val="6D9BA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6D9BAB"/>
                  </a:solidFill>
                  <a:latin typeface="Gadugi" panose="020B0502040204020203" pitchFamily="34" charset="0"/>
                  <a:ea typeface="Gadugi" panose="020B0502040204020203" pitchFamily="34" charset="0"/>
                </a:rPr>
                <a:t>Global Gateway investments in partner countries involving EU companies</a:t>
              </a:r>
            </a:p>
          </p:txBody>
        </p:sp>
        <p:sp>
          <p:nvSpPr>
            <p:cNvPr id="53" name="Arrow: Down 52">
              <a:extLst>
                <a:ext uri="{FF2B5EF4-FFF2-40B4-BE49-F238E27FC236}">
                  <a16:creationId xmlns:a16="http://schemas.microsoft.com/office/drawing/2014/main" id="{61905E0F-2EB9-D5B0-9830-704EA6EDEEFC}"/>
                </a:ext>
              </a:extLst>
            </p:cNvPr>
            <p:cNvSpPr/>
            <p:nvPr/>
          </p:nvSpPr>
          <p:spPr>
            <a:xfrm flipH="1">
              <a:off x="5751797" y="6077617"/>
              <a:ext cx="170597" cy="136600"/>
            </a:xfrm>
            <a:prstGeom prst="downArrow">
              <a:avLst/>
            </a:prstGeom>
            <a:solidFill>
              <a:srgbClr val="6D9BAB"/>
            </a:solidFill>
            <a:ln>
              <a:solidFill>
                <a:srgbClr val="6D9BA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04541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A486-DF29-EDE4-AEA1-FA1CBAAD3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30EF0-CA00-57BB-4BCD-60832DC6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9118"/>
            <a:ext cx="10515600" cy="816904"/>
          </a:xfrm>
        </p:spPr>
        <p:txBody>
          <a:bodyPr/>
          <a:lstStyle/>
          <a:p>
            <a:r>
              <a:rPr lang="en-IE" sz="4000" dirty="0"/>
              <a:t>Overview of the standard process</a:t>
            </a:r>
            <a:endParaRPr lang="en-IE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323BB-B633-F99B-8455-291F087A0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5</a:t>
            </a:fld>
            <a:endParaRPr lang="en-IE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D24CC24-80CC-35B4-86F6-97FD01E83198}"/>
              </a:ext>
            </a:extLst>
          </p:cNvPr>
          <p:cNvGrpSpPr/>
          <p:nvPr/>
        </p:nvGrpSpPr>
        <p:grpSpPr>
          <a:xfrm>
            <a:off x="148776" y="1093933"/>
            <a:ext cx="10762404" cy="5273949"/>
            <a:chOff x="148776" y="1093933"/>
            <a:chExt cx="10762404" cy="5273949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548B02E6-A594-69BF-6AF8-62B5DAE15354}"/>
                </a:ext>
              </a:extLst>
            </p:cNvPr>
            <p:cNvGrpSpPr/>
            <p:nvPr/>
          </p:nvGrpSpPr>
          <p:grpSpPr>
            <a:xfrm>
              <a:off x="148776" y="1093933"/>
              <a:ext cx="10762404" cy="5273949"/>
              <a:chOff x="148776" y="1093933"/>
              <a:chExt cx="10762404" cy="5273949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9E58764-EAE5-A14A-6F80-EF4CD13A8CE2}"/>
                  </a:ext>
                </a:extLst>
              </p:cNvPr>
              <p:cNvGrpSpPr/>
              <p:nvPr/>
            </p:nvGrpSpPr>
            <p:grpSpPr>
              <a:xfrm>
                <a:off x="4626758" y="1093933"/>
                <a:ext cx="6284422" cy="5010225"/>
                <a:chOff x="2731457" y="1089544"/>
                <a:chExt cx="6284422" cy="5010225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2723B35B-992E-3661-1619-AAC130FC57B6}"/>
                    </a:ext>
                  </a:extLst>
                </p:cNvPr>
                <p:cNvGrpSpPr/>
                <p:nvPr/>
              </p:nvGrpSpPr>
              <p:grpSpPr>
                <a:xfrm>
                  <a:off x="2731457" y="1089544"/>
                  <a:ext cx="6284422" cy="4165317"/>
                  <a:chOff x="2731457" y="1089544"/>
                  <a:chExt cx="6284422" cy="4165317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8AF3ED86-B68D-2A0A-7C47-55D8343B3AC3}"/>
                      </a:ext>
                    </a:extLst>
                  </p:cNvPr>
                  <p:cNvGrpSpPr/>
                  <p:nvPr/>
                </p:nvGrpSpPr>
                <p:grpSpPr>
                  <a:xfrm>
                    <a:off x="2734886" y="1089544"/>
                    <a:ext cx="4358641" cy="2713165"/>
                    <a:chOff x="2734886" y="1089544"/>
                    <a:chExt cx="4358641" cy="2713165"/>
                  </a:xfrm>
                </p:grpSpPr>
                <p:sp>
                  <p:nvSpPr>
                    <p:cNvPr id="3" name="Rectangle: Rounded Corners 2">
                      <a:extLst>
                        <a:ext uri="{FF2B5EF4-FFF2-40B4-BE49-F238E27FC236}">
                          <a16:creationId xmlns:a16="http://schemas.microsoft.com/office/drawing/2014/main" id="{EFDDF886-571E-CD7F-7A2C-2671B80C93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34887" y="1089544"/>
                      <a:ext cx="4358640" cy="589627"/>
                    </a:xfrm>
                    <a:prstGeom prst="roundRect">
                      <a:avLst/>
                    </a:prstGeom>
                    <a:grpFill/>
                    <a:ln w="9525"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lIns="18000" tIns="36000" rIns="18000" bIns="18000" rtlCol="0" anchor="ctr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kern="100" dirty="0"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Request by an </a:t>
                      </a:r>
                      <a:r>
                        <a:rPr lang="en-GB" sz="1200" b="1" kern="100" dirty="0"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EU company</a:t>
                      </a:r>
                      <a:r>
                        <a:rPr lang="en-GB" sz="1200" kern="100" dirty="0"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or consortium of EU support for an investment project in an INTPA country/region </a:t>
                      </a:r>
                      <a:endParaRPr lang="en-IE" sz="1200" kern="100" dirty="0">
                        <a:effectLst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4" name="Straight Arrow Connector 3">
                      <a:extLst>
                        <a:ext uri="{FF2B5EF4-FFF2-40B4-BE49-F238E27FC236}">
                          <a16:creationId xmlns:a16="http://schemas.microsoft.com/office/drawing/2014/main" id="{793D03F8-9720-391A-045F-5455F2723381}"/>
                        </a:ext>
                      </a:extLst>
                    </p:cNvPr>
                    <p:cNvCxnSpPr>
                      <a:cxnSpLocks/>
                      <a:stCxn id="3" idx="2"/>
                      <a:endCxn id="39" idx="0"/>
                    </p:cNvCxnSpPr>
                    <p:nvPr/>
                  </p:nvCxnSpPr>
                  <p:spPr>
                    <a:xfrm>
                      <a:off x="4914207" y="1679171"/>
                      <a:ext cx="0" cy="391275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9" name="Rectangle: Rounded Corners 38">
                      <a:extLst>
                        <a:ext uri="{FF2B5EF4-FFF2-40B4-BE49-F238E27FC236}">
                          <a16:creationId xmlns:a16="http://schemas.microsoft.com/office/drawing/2014/main" id="{057B9E9C-126A-4967-CA00-D8581CA6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34887" y="2070446"/>
                      <a:ext cx="4358639" cy="589627"/>
                    </a:xfrm>
                    <a:prstGeom prst="roundRect">
                      <a:avLst>
                        <a:gd name="adj" fmla="val 23829"/>
                      </a:avLst>
                    </a:prstGeom>
                    <a:grpFill/>
                    <a:ln w="9525"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wrap="square" lIns="18000" tIns="36000" rIns="18000" bIns="18000" rtlCol="0" anchor="ctr"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00" dirty="0">
                          <a:solidFill>
                            <a:srgbClr val="215E99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Team National(s)</a:t>
                      </a:r>
                      <a:br>
                        <a:rPr lang="en-GB" sz="1200" b="1" kern="100" dirty="0">
                          <a:solidFill>
                            <a:srgbClr val="215E99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i="1" kern="100" dirty="0">
                          <a:solidFill>
                            <a:srgbClr val="215E99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(endorsement + own contribution) </a:t>
                      </a:r>
                      <a:endParaRPr lang="en-IE" sz="1200" kern="100" dirty="0">
                        <a:effectLst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44" name="Straight Arrow Connector 43">
                      <a:extLst>
                        <a:ext uri="{FF2B5EF4-FFF2-40B4-BE49-F238E27FC236}">
                          <a16:creationId xmlns:a16="http://schemas.microsoft.com/office/drawing/2014/main" id="{E976CD24-8B15-17F5-7412-378B2A0A985F}"/>
                        </a:ext>
                      </a:extLst>
                    </p:cNvPr>
                    <p:cNvCxnSpPr>
                      <a:cxnSpLocks/>
                      <a:stCxn id="39" idx="2"/>
                      <a:endCxn id="48" idx="0"/>
                    </p:cNvCxnSpPr>
                    <p:nvPr/>
                  </p:nvCxnSpPr>
                  <p:spPr>
                    <a:xfrm flipH="1">
                      <a:off x="4914206" y="2660073"/>
                      <a:ext cx="1" cy="553009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7" name="Rectangle: Rounded Corners 46">
                      <a:extLst>
                        <a:ext uri="{FF2B5EF4-FFF2-40B4-BE49-F238E27FC236}">
                          <a16:creationId xmlns:a16="http://schemas.microsoft.com/office/drawing/2014/main" id="{270DDB33-C5E1-4C34-3863-4F582B6C14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64774" y="2727519"/>
                      <a:ext cx="1039091" cy="311858"/>
                    </a:xfrm>
                    <a:prstGeom prst="roundRect">
                      <a:avLst/>
                    </a:prstGeom>
                    <a:grpFill/>
                    <a:ln w="6350">
                      <a:noFill/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wrap="square" lIns="18000" tIns="36000" rIns="18000" bIns="18000" rtlCol="0" anchor="ctr"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i="1" kern="100" dirty="0">
                          <a:solidFill>
                            <a:srgbClr val="000000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Rolling basis</a:t>
                      </a:r>
                      <a:endParaRPr lang="en-IE" sz="1200" kern="100" dirty="0">
                        <a:effectLst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8" name="Rectangle: Rounded Corners 47">
                      <a:extLst>
                        <a:ext uri="{FF2B5EF4-FFF2-40B4-BE49-F238E27FC236}">
                          <a16:creationId xmlns:a16="http://schemas.microsoft.com/office/drawing/2014/main" id="{F9B99C53-3542-DFB9-351E-B791396B87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34886" y="3213082"/>
                      <a:ext cx="4358639" cy="589627"/>
                    </a:xfrm>
                    <a:prstGeom prst="roundRect">
                      <a:avLst/>
                    </a:prstGeom>
                    <a:grpFill/>
                    <a:ln w="9525"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lIns="18000" tIns="36000" rIns="18000" bIns="18000" rtlCol="0" anchor="ctr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00" dirty="0">
                          <a:solidFill>
                            <a:srgbClr val="000000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DG INTPA</a:t>
                      </a:r>
                      <a:br>
                        <a:rPr lang="en-GB" sz="1200" b="1" kern="100" dirty="0">
                          <a:solidFill>
                            <a:srgbClr val="000000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i="1" kern="100" dirty="0">
                          <a:solidFill>
                            <a:srgbClr val="C00000"/>
                          </a:solidFill>
                          <a:effectLst/>
                          <a:latin typeface="Gadug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(pre-screening)</a:t>
                      </a:r>
                      <a:endParaRPr lang="en-IE" sz="1200" kern="100" dirty="0">
                        <a:effectLst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57" name="Rectangle: Rounded Corners 56">
                    <a:extLst>
                      <a:ext uri="{FF2B5EF4-FFF2-40B4-BE49-F238E27FC236}">
                        <a16:creationId xmlns:a16="http://schemas.microsoft.com/office/drawing/2014/main" id="{429B1A3F-F03B-3F87-53E8-190A274DC0C5}"/>
                      </a:ext>
                    </a:extLst>
                  </p:cNvPr>
                  <p:cNvSpPr/>
                  <p:nvPr/>
                </p:nvSpPr>
                <p:spPr>
                  <a:xfrm>
                    <a:off x="2731457" y="4665234"/>
                    <a:ext cx="4358638" cy="589627"/>
                  </a:xfrm>
                  <a:prstGeom prst="roundRect">
                    <a:avLst/>
                  </a:prstGeom>
                  <a:noFill/>
                  <a:ln w="9525">
                    <a:solidFill>
                      <a:schemeClr val="tx2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lIns="18000" tIns="36000" rIns="18000" bIns="18000" rtlCol="0"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GB" sz="1200" b="1" kern="100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a:t>DG INTPA</a:t>
                    </a:r>
                    <a:br>
                      <a:rPr lang="en-GB" sz="1200" b="1" kern="100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</a:br>
                    <a:r>
                      <a:rPr lang="en-GB" sz="1200" i="1" kern="100" dirty="0">
                        <a:solidFill>
                          <a:srgbClr val="3A7C22"/>
                        </a:solidFill>
                        <a:effectLst/>
                        <a:latin typeface="Gadug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a:t>(support facilitation)</a:t>
                    </a:r>
                    <a:endParaRPr lang="en-IE" sz="1200" kern="100" dirty="0">
                      <a:effectLst/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8" name="Rectangle: Rounded Corners 57">
                    <a:extLst>
                      <a:ext uri="{FF2B5EF4-FFF2-40B4-BE49-F238E27FC236}">
                        <a16:creationId xmlns:a16="http://schemas.microsoft.com/office/drawing/2014/main" id="{25B98AD9-1815-8F77-A6F2-1A8D6A8DF2D7}"/>
                      </a:ext>
                    </a:extLst>
                  </p:cNvPr>
                  <p:cNvSpPr/>
                  <p:nvPr/>
                </p:nvSpPr>
                <p:spPr>
                  <a:xfrm>
                    <a:off x="4964774" y="3890675"/>
                    <a:ext cx="4051105" cy="589627"/>
                  </a:xfrm>
                  <a:prstGeom prst="roundRect">
                    <a:avLst/>
                  </a:prstGeom>
                  <a:grpFill/>
                  <a:ln w="6350"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lIns="18000" tIns="36000" rIns="18000" bIns="18000" rtlCol="0" anchor="ctr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  <a:tabLst>
                        <a:tab pos="90170" algn="l"/>
                      </a:tabLst>
                    </a:pPr>
                    <a:r>
                      <a:rPr lang="en-IE" sz="1200" b="1" i="1" kern="100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a:t>Team Europe</a:t>
                    </a:r>
                    <a:r>
                      <a:rPr lang="en-IE" sz="1200" i="1" kern="100" dirty="0">
                        <a:solidFill>
                          <a:srgbClr val="000000"/>
                        </a:solidFill>
                        <a:effectLst/>
                        <a:latin typeface="Gadug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a:t>: pipeline of accepted projects shared with all Team Nationals (respecting confidentiality requirements)</a:t>
                    </a:r>
                    <a:endParaRPr lang="en-IE" sz="1200" kern="100" dirty="0">
                      <a:effectLst/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59" name="Straight Arrow Connector 58">
                    <a:extLst>
                      <a:ext uri="{FF2B5EF4-FFF2-40B4-BE49-F238E27FC236}">
                        <a16:creationId xmlns:a16="http://schemas.microsoft.com/office/drawing/2014/main" id="{51B2C25B-EC55-6644-1BCB-2B9DC7088F85}"/>
                      </a:ext>
                    </a:extLst>
                  </p:cNvPr>
                  <p:cNvCxnSpPr>
                    <a:cxnSpLocks/>
                    <a:stCxn id="48" idx="2"/>
                    <a:endCxn id="57" idx="0"/>
                  </p:cNvCxnSpPr>
                  <p:nvPr/>
                </p:nvCxnSpPr>
                <p:spPr>
                  <a:xfrm flipH="1">
                    <a:off x="4910776" y="3802709"/>
                    <a:ext cx="3430" cy="862525"/>
                  </a:xfrm>
                  <a:prstGeom prst="straightConnector1">
                    <a:avLst/>
                  </a:prstGeom>
                  <a:grpFill/>
                  <a:ln w="9525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5" name="Rectangle: Rounded Corners 64">
                  <a:extLst>
                    <a:ext uri="{FF2B5EF4-FFF2-40B4-BE49-F238E27FC236}">
                      <a16:creationId xmlns:a16="http://schemas.microsoft.com/office/drawing/2014/main" id="{C9573101-B147-915F-4408-C5AE398CAA27}"/>
                    </a:ext>
                  </a:extLst>
                </p:cNvPr>
                <p:cNvSpPr/>
                <p:nvPr/>
              </p:nvSpPr>
              <p:spPr>
                <a:xfrm>
                  <a:off x="3890966" y="5681304"/>
                  <a:ext cx="2039620" cy="418465"/>
                </a:xfrm>
                <a:prstGeom prst="roundRect">
                  <a:avLst/>
                </a:prstGeom>
                <a:solidFill>
                  <a:schemeClr val="tx2">
                    <a:lumMod val="75000"/>
                  </a:schemeClr>
                </a:solidFill>
                <a:ln w="9525"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18000" tIns="36000" rIns="18000" bIns="18000" rtlCol="0" anchor="ctr"/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200" b="1" kern="100" dirty="0">
                      <a:solidFill>
                        <a:srgbClr val="FFFFFF"/>
                      </a:solidFill>
                      <a:effectLst/>
                      <a:latin typeface="Gadugi" panose="020B0502040204020203" pitchFamily="34" charset="0"/>
                      <a:ea typeface="Aptos" panose="020B0004020202020204" pitchFamily="34" charset="0"/>
                      <a:cs typeface="Times New Roman" panose="02020603050405020304" pitchFamily="18" charset="0"/>
                    </a:rPr>
                    <a:t>EU integrated offer</a:t>
                  </a:r>
                  <a:endParaRPr lang="en-IE" sz="1200" kern="100" dirty="0">
                    <a:effectLst/>
                    <a:ea typeface="Aptos" panose="020B000402020202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7" name="Straight Arrow Connector 66">
                  <a:extLst>
                    <a:ext uri="{FF2B5EF4-FFF2-40B4-BE49-F238E27FC236}">
                      <a16:creationId xmlns:a16="http://schemas.microsoft.com/office/drawing/2014/main" id="{D8F5DF31-3564-57CC-844C-65B04FDAF925}"/>
                    </a:ext>
                  </a:extLst>
                </p:cNvPr>
                <p:cNvCxnSpPr>
                  <a:cxnSpLocks/>
                  <a:stCxn id="57" idx="2"/>
                  <a:endCxn id="65" idx="0"/>
                </p:cNvCxnSpPr>
                <p:nvPr/>
              </p:nvCxnSpPr>
              <p:spPr>
                <a:xfrm>
                  <a:off x="4910776" y="5254861"/>
                  <a:ext cx="0" cy="426443"/>
                </a:xfrm>
                <a:prstGeom prst="straightConnector1">
                  <a:avLst/>
                </a:prstGeom>
                <a:grpFill/>
                <a:ln w="952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4B3E8CCC-9C41-9C78-8654-A459F9C52FA5}"/>
                  </a:ext>
                </a:extLst>
              </p:cNvPr>
              <p:cNvGrpSpPr/>
              <p:nvPr/>
            </p:nvGrpSpPr>
            <p:grpSpPr>
              <a:xfrm>
                <a:off x="148776" y="2617293"/>
                <a:ext cx="3968077" cy="3750589"/>
                <a:chOff x="148776" y="2617293"/>
                <a:chExt cx="3968077" cy="3750589"/>
              </a:xfrm>
            </p:grpSpPr>
            <p:sp>
              <p:nvSpPr>
                <p:cNvPr id="71" name="Rectangle: Rounded Corners 70">
                  <a:extLst>
                    <a:ext uri="{FF2B5EF4-FFF2-40B4-BE49-F238E27FC236}">
                      <a16:creationId xmlns:a16="http://schemas.microsoft.com/office/drawing/2014/main" id="{0AC79B3B-AA77-6310-59EE-9197A07EB231}"/>
                    </a:ext>
                  </a:extLst>
                </p:cNvPr>
                <p:cNvSpPr/>
                <p:nvPr/>
              </p:nvSpPr>
              <p:spPr>
                <a:xfrm>
                  <a:off x="148776" y="2664461"/>
                  <a:ext cx="3968077" cy="3703421"/>
                </a:xfrm>
                <a:prstGeom prst="roundRect">
                  <a:avLst/>
                </a:prstGeom>
                <a:solidFill>
                  <a:schemeClr val="bg1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0000" rtlCol="0" anchor="ctr"/>
                <a:lstStyle/>
                <a:p>
                  <a:pPr>
                    <a:spcAft>
                      <a:spcPts val="1200"/>
                    </a:spcAft>
                  </a:pPr>
                  <a:r>
                    <a:rPr lang="en-GB" sz="1100" b="1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GLOBAL GATEWAY TOOLBOX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GB" sz="1100" i="1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Non-financial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Political support, economic diplomacy, dialogue with local authorities (regulatory issues, investment conditions, market access)</a:t>
                  </a:r>
                </a:p>
                <a:p>
                  <a:pPr marL="342900" indent="-342900">
                    <a:spcAft>
                      <a:spcPts val="12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Strategic procurement and upfront coordination to promote the EU private sector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GB" sz="1100" i="1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Financial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Project development costs, investment grants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Equity, debt and guarantee instruments by EIB, EBRD, PDBs, DFIs, ECAs, MDBs or commercial banks (own resources or EU guaranteed) 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National public funding, guarantees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Local currency financing, FX risk coverage</a:t>
                  </a:r>
                </a:p>
                <a:p>
                  <a:pPr marL="342900" indent="-342900">
                    <a:spcAft>
                      <a:spcPts val="600"/>
                    </a:spcAft>
                    <a:buFont typeface="Arial" panose="020B0604020202020204" pitchFamily="34" charset="0"/>
                    <a:buChar char="•"/>
                  </a:pP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Financial support to enabling investments (</a:t>
                  </a:r>
                  <a:r>
                    <a:rPr lang="en-US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i</a:t>
                  </a:r>
                  <a:r>
                    <a:rPr lang="en-US" sz="1100" b="0" i="0" dirty="0">
                      <a:solidFill>
                        <a:schemeClr val="tx1"/>
                      </a:solidFill>
                      <a:effectLst/>
                      <a:latin typeface="Gadugi" panose="020B0502040204020203" pitchFamily="34" charset="0"/>
                      <a:ea typeface="Gadugi" panose="020B0502040204020203" pitchFamily="34" charset="0"/>
                    </a:rPr>
                    <a:t>nfrastructure, training of workforce, local supply chain development, etc.</a:t>
                  </a:r>
                  <a:r>
                    <a:rPr lang="en-GB" sz="1100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)</a:t>
                  </a:r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01DD781-383B-3F3B-7E90-3EEAC774A4CD}"/>
                    </a:ext>
                  </a:extLst>
                </p:cNvPr>
                <p:cNvCxnSpPr/>
                <p:nvPr/>
              </p:nvCxnSpPr>
              <p:spPr>
                <a:xfrm>
                  <a:off x="3892228" y="2617293"/>
                  <a:ext cx="0" cy="373479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46F53742-2A18-F811-E284-E4D742506B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2228" y="5479826"/>
                <a:ext cx="2913849" cy="0"/>
              </a:xfrm>
              <a:prstGeom prst="straightConnector1">
                <a:avLst/>
              </a:prstGeom>
              <a:grpFill/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0A15077B-EA58-424E-EC26-2E03F647122B}"/>
                </a:ext>
              </a:extLst>
            </p:cNvPr>
            <p:cNvSpPr/>
            <p:nvPr/>
          </p:nvSpPr>
          <p:spPr>
            <a:xfrm>
              <a:off x="9057406" y="3356355"/>
              <a:ext cx="1039091" cy="311858"/>
            </a:xfrm>
            <a:prstGeom prst="roundRect">
              <a:avLst/>
            </a:prstGeom>
            <a:grpFill/>
            <a:ln w="6350"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18000" tIns="36000" rIns="18000" bIns="18000" rtlCol="0" anchor="ctr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  <a:tabLst>
                  <a:tab pos="90170" algn="l"/>
                </a:tabLst>
              </a:pPr>
              <a:r>
                <a:rPr lang="en-GB" sz="1200" i="1" kern="100" dirty="0">
                  <a:solidFill>
                    <a:srgbClr val="000000"/>
                  </a:solidFill>
                  <a:effectLst/>
                  <a:latin typeface="Gadugi" panose="020B0502040204020203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&lt; 1 month</a:t>
              </a:r>
              <a:endParaRPr lang="en-IE" sz="1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2578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8539F-EB8B-228C-7308-C55607191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AB5AC-2806-47C2-9570-5DB369A7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9118"/>
            <a:ext cx="10515600" cy="816904"/>
          </a:xfrm>
        </p:spPr>
        <p:txBody>
          <a:bodyPr/>
          <a:lstStyle/>
          <a:p>
            <a:r>
              <a:rPr lang="en-IE" sz="4000" dirty="0"/>
              <a:t>Sovereign lending operations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0B8D7-2BB6-495F-F693-93C968679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6</a:t>
            </a:fld>
            <a:endParaRPr lang="en-I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195E9CB-B8AC-3ECD-38DD-1539885DCAF1}"/>
              </a:ext>
            </a:extLst>
          </p:cNvPr>
          <p:cNvGrpSpPr/>
          <p:nvPr/>
        </p:nvGrpSpPr>
        <p:grpSpPr>
          <a:xfrm>
            <a:off x="1420682" y="1006755"/>
            <a:ext cx="9585362" cy="5556278"/>
            <a:chOff x="1420682" y="1006755"/>
            <a:chExt cx="9585362" cy="555627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DD11FB8-7D65-2885-40BF-42397A4CCBC3}"/>
                </a:ext>
              </a:extLst>
            </p:cNvPr>
            <p:cNvGrpSpPr/>
            <p:nvPr/>
          </p:nvGrpSpPr>
          <p:grpSpPr>
            <a:xfrm>
              <a:off x="1420682" y="1006755"/>
              <a:ext cx="9585362" cy="5556278"/>
              <a:chOff x="1253865" y="841818"/>
              <a:chExt cx="9585362" cy="5556278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D64A4175-B31A-7E81-9E02-BA81FF90BF7C}"/>
                  </a:ext>
                </a:extLst>
              </p:cNvPr>
              <p:cNvGrpSpPr/>
              <p:nvPr/>
            </p:nvGrpSpPr>
            <p:grpSpPr>
              <a:xfrm>
                <a:off x="1253865" y="841818"/>
                <a:ext cx="9585362" cy="4790159"/>
                <a:chOff x="1386869" y="844336"/>
                <a:chExt cx="9585362" cy="479015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803C3F25-DC1C-03BF-2E75-64E413CE7E11}"/>
                    </a:ext>
                  </a:extLst>
                </p:cNvPr>
                <p:cNvGrpSpPr/>
                <p:nvPr/>
              </p:nvGrpSpPr>
              <p:grpSpPr>
                <a:xfrm>
                  <a:off x="1394892" y="844336"/>
                  <a:ext cx="9577339" cy="4790159"/>
                  <a:chOff x="2288996" y="1182284"/>
                  <a:chExt cx="9577339" cy="4790159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BEE0C777-241E-8716-FC67-043E2DBC531C}"/>
                      </a:ext>
                    </a:extLst>
                  </p:cNvPr>
                  <p:cNvGrpSpPr/>
                  <p:nvPr/>
                </p:nvGrpSpPr>
                <p:grpSpPr>
                  <a:xfrm>
                    <a:off x="2288996" y="1182284"/>
                    <a:ext cx="9577339" cy="4790159"/>
                    <a:chOff x="2288996" y="1182284"/>
                    <a:chExt cx="9577339" cy="4790159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F5CEF12A-2F37-7006-5BC3-FD9F60063DB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88996" y="1182284"/>
                      <a:ext cx="9577339" cy="4790159"/>
                      <a:chOff x="2511187" y="1173539"/>
                      <a:chExt cx="9577339" cy="4790159"/>
                    </a:xfrm>
                  </p:grpSpPr>
                  <p:grpSp>
                    <p:nvGrpSpPr>
                      <p:cNvPr id="42" name="Group 41">
                        <a:extLst>
                          <a:ext uri="{FF2B5EF4-FFF2-40B4-BE49-F238E27FC236}">
                            <a16:creationId xmlns:a16="http://schemas.microsoft.com/office/drawing/2014/main" id="{EEE6EB37-9DAA-81AF-BEC8-140109D5946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712089" y="1173539"/>
                        <a:ext cx="8376437" cy="4790159"/>
                        <a:chOff x="2806001" y="1182284"/>
                        <a:chExt cx="8376437" cy="4790159"/>
                      </a:xfrm>
                    </p:grpSpPr>
                    <p:grpSp>
                      <p:nvGrpSpPr>
                        <p:cNvPr id="44" name="Group 43">
                          <a:extLst>
                            <a:ext uri="{FF2B5EF4-FFF2-40B4-BE49-F238E27FC236}">
                              <a16:creationId xmlns:a16="http://schemas.microsoft.com/office/drawing/2014/main" id="{F03E6EAA-BBC3-E62B-1B44-7444948CC01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806001" y="1182284"/>
                          <a:ext cx="2389452" cy="4790159"/>
                          <a:chOff x="1467652" y="1182284"/>
                          <a:chExt cx="2389452" cy="4790159"/>
                        </a:xfrm>
                      </p:grpSpPr>
                      <p:grpSp>
                        <p:nvGrpSpPr>
                          <p:cNvPr id="46" name="Group 45">
                            <a:extLst>
                              <a:ext uri="{FF2B5EF4-FFF2-40B4-BE49-F238E27FC236}">
                                <a16:creationId xmlns:a16="http://schemas.microsoft.com/office/drawing/2014/main" id="{44FFEB07-AA93-0F8A-C255-39FEFA873CA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467652" y="1182284"/>
                            <a:ext cx="2389452" cy="1678833"/>
                            <a:chOff x="2190859" y="1323600"/>
                            <a:chExt cx="2389452" cy="1678833"/>
                          </a:xfrm>
                        </p:grpSpPr>
                        <p:sp>
                          <p:nvSpPr>
                            <p:cNvPr id="48" name="Rectangle: Rounded Corners 47">
                              <a:extLst>
                                <a:ext uri="{FF2B5EF4-FFF2-40B4-BE49-F238E27FC236}">
                                  <a16:creationId xmlns:a16="http://schemas.microsoft.com/office/drawing/2014/main" id="{4784384C-BB7F-DF0B-5F86-8D94DD45E06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2190859" y="1323600"/>
                              <a:ext cx="2385757" cy="510746"/>
                            </a:xfrm>
                            <a:prstGeom prst="roundRect">
                              <a:avLst/>
                            </a:prstGeom>
                            <a:ln w="9525">
                              <a:solidFill>
                                <a:schemeClr val="tx2"/>
                              </a:solidFill>
                            </a:ln>
                          </p:spPr>
                          <p:style>
                            <a:lnRef idx="2">
                              <a:schemeClr val="accent6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accent6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GB" sz="1200" b="1" dirty="0">
                                  <a:solidFill>
                                    <a:schemeClr val="tx1"/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rPr>
                                <a:t>Sovereign lending project </a:t>
                              </a:r>
                            </a:p>
                            <a:p>
                              <a:pPr algn="ctr"/>
                              <a:r>
                                <a:rPr lang="en-GB" sz="1100" dirty="0">
                                  <a:solidFill>
                                    <a:schemeClr val="tx1"/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rPr>
                                <a:t>EIB, EBRD, PDBs, DFIs</a:t>
                              </a:r>
                              <a:endParaRPr lang="en-GB" sz="1100" b="1" dirty="0">
                                <a:solidFill>
                                  <a:schemeClr val="tx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51" name="Rectangle: Rounded Corners 50">
                              <a:extLst>
                                <a:ext uri="{FF2B5EF4-FFF2-40B4-BE49-F238E27FC236}">
                                  <a16:creationId xmlns:a16="http://schemas.microsoft.com/office/drawing/2014/main" id="{EE839914-1774-184D-00AB-64FC5759A5B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2194554" y="2491687"/>
                              <a:ext cx="2385757" cy="510746"/>
                            </a:xfrm>
                            <a:prstGeom prst="roundRect">
                              <a:avLst/>
                            </a:prstGeom>
                            <a:ln w="12700">
                              <a:solidFill>
                                <a:schemeClr val="tx2"/>
                              </a:solidFill>
                            </a:ln>
                          </p:spPr>
                          <p:style>
                            <a:lnRef idx="2">
                              <a:schemeClr val="accent6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accent6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GB" sz="1200" b="1" dirty="0">
                                  <a:solidFill>
                                    <a:schemeClr val="tx1"/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rPr>
                                <a:t>DG INTPA </a:t>
                              </a:r>
                              <a:br>
                                <a:rPr lang="en-GB" sz="1200" b="1" dirty="0">
                                  <a:solidFill>
                                    <a:schemeClr val="tx2"/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rPr>
                              </a:br>
                              <a:r>
                                <a:rPr lang="en-GB" sz="1200" i="1" dirty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Gadugi" panose="020B0502040204020203" pitchFamily="34" charset="0"/>
                                  <a:ea typeface="Gadugi" panose="020B0502040204020203" pitchFamily="34" charset="0"/>
                                </a:rPr>
                                <a:t>Greenlighting</a:t>
                              </a:r>
                            </a:p>
                          </p:txBody>
                        </p:sp>
                        <p:cxnSp>
                          <p:nvCxnSpPr>
                            <p:cNvPr id="52" name="Straight Arrow Connector 51">
                              <a:extLst>
                                <a:ext uri="{FF2B5EF4-FFF2-40B4-BE49-F238E27FC236}">
                                  <a16:creationId xmlns:a16="http://schemas.microsoft.com/office/drawing/2014/main" id="{81E66753-304C-6366-20A6-B76B66CA26EB}"/>
                                </a:ext>
                              </a:extLst>
                            </p:cNvPr>
                            <p:cNvCxnSpPr>
                              <a:cxnSpLocks/>
                              <a:stCxn id="48" idx="2"/>
                              <a:endCxn id="51" idx="0"/>
                            </p:cNvCxnSpPr>
                            <p:nvPr/>
                          </p:nvCxnSpPr>
                          <p:spPr>
                            <a:xfrm>
                              <a:off x="3383738" y="1834346"/>
                              <a:ext cx="3695" cy="657341"/>
                            </a:xfrm>
                            <a:prstGeom prst="straightConnector1">
                              <a:avLst/>
                            </a:prstGeom>
                            <a:ln w="9525">
                              <a:solidFill>
                                <a:schemeClr val="tx1"/>
                              </a:solidFill>
                              <a:tailEnd type="triangle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47" name="Rectangle: Rounded Corners 46">
                            <a:extLst>
                              <a:ext uri="{FF2B5EF4-FFF2-40B4-BE49-F238E27FC236}">
                                <a16:creationId xmlns:a16="http://schemas.microsoft.com/office/drawing/2014/main" id="{4D85DEB9-FAFA-C04E-0FC0-B3C8F6FCC05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467652" y="5461697"/>
                            <a:ext cx="2385757" cy="510746"/>
                          </a:xfrm>
                          <a:prstGeom prst="roundRect">
                            <a:avLst/>
                          </a:prstGeom>
                          <a:solidFill>
                            <a:schemeClr val="tx2">
                              <a:lumMod val="75000"/>
                            </a:schemeClr>
                          </a:solidFill>
                          <a:ln w="28575">
                            <a:noFill/>
                          </a:ln>
                        </p:spPr>
                        <p:style>
                          <a:lnRef idx="2">
                            <a:schemeClr val="accent6"/>
                          </a:lnRef>
                          <a:fillRef idx="1">
                            <a:schemeClr val="lt1"/>
                          </a:fillRef>
                          <a:effectRef idx="0">
                            <a:schemeClr val="accent6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1200" b="1" dirty="0">
                                <a:solidFill>
                                  <a:schemeClr val="bg1"/>
                                </a:solidFill>
                                <a:latin typeface="Gadugi" panose="020B0502040204020203" pitchFamily="34" charset="0"/>
                                <a:ea typeface="Gadugi" panose="020B0502040204020203" pitchFamily="34" charset="0"/>
                              </a:rPr>
                              <a:t>EU integrated offer</a:t>
                            </a:r>
                          </a:p>
                        </p:txBody>
                      </p:sp>
                    </p:grpSp>
                    <p:sp>
                      <p:nvSpPr>
                        <p:cNvPr id="45" name="Rectangle: Rounded Corners 44">
                          <a:extLst>
                            <a:ext uri="{FF2B5EF4-FFF2-40B4-BE49-F238E27FC236}">
                              <a16:creationId xmlns:a16="http://schemas.microsoft.com/office/drawing/2014/main" id="{4ACE3626-EF31-6A98-E4DE-0AA61A2D1CE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295281" y="2879773"/>
                          <a:ext cx="6887157" cy="2600580"/>
                        </a:xfrm>
                        <a:prstGeom prst="roundRect">
                          <a:avLst/>
                        </a:prstGeom>
                        <a:noFill/>
                        <a:ln w="6350">
                          <a:noFill/>
                        </a:ln>
                      </p:spPr>
                      <p:style>
                        <a:lnRef idx="2">
                          <a:schemeClr val="accent6"/>
                        </a:lnRef>
                        <a:fillRef idx="1">
                          <a:schemeClr val="lt1"/>
                        </a:fillRef>
                        <a:effectRef idx="0">
                          <a:schemeClr val="accent6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>
                            <a:spcAft>
                              <a:spcPts val="600"/>
                            </a:spcAft>
                          </a:pPr>
                          <a:r>
                            <a:rPr lang="en-GB" sz="1100" b="1" dirty="0"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Coordination to promote the EU private sector (Investment Hub)</a:t>
                          </a:r>
                        </a:p>
                        <a:p>
                          <a:pPr>
                            <a:spcAft>
                              <a:spcPts val="600"/>
                            </a:spcAft>
                          </a:pPr>
                          <a:r>
                            <a:rPr lang="en-GB" sz="1100" i="1" dirty="0"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Non-financial support</a:t>
                          </a:r>
                        </a:p>
                        <a:p>
                          <a:pPr marL="171450" indent="-171450">
                            <a:spcAft>
                              <a:spcPts val="4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Political support, economic diplomacy, dialogue with local authorities (regulatory issues, investment conditions, market access)</a:t>
                          </a:r>
                        </a:p>
                        <a:p>
                          <a:pPr marL="171450" indent="-171450">
                            <a:spcAft>
                              <a:spcPts val="4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Strategic procurement</a:t>
                          </a:r>
                        </a:p>
                        <a:p>
                          <a:pPr marL="171450" indent="-171450">
                            <a:spcAft>
                              <a:spcPts val="6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Technical assistance</a:t>
                          </a:r>
                        </a:p>
                        <a:p>
                          <a:pPr>
                            <a:spcAft>
                              <a:spcPts val="600"/>
                            </a:spcAft>
                          </a:pPr>
                          <a:r>
                            <a:rPr lang="en-GB" sz="1100" i="1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Financial support (complementary to the EU guarantee or investment grant)</a:t>
                          </a:r>
                        </a:p>
                        <a:p>
                          <a:pPr marL="171450" indent="-171450">
                            <a:spcAft>
                              <a:spcPts val="4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Project development costs, feasibility studies</a:t>
                          </a:r>
                        </a:p>
                        <a:p>
                          <a:pPr marL="171450" indent="-171450">
                            <a:spcAft>
                              <a:spcPts val="4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Local currency financing and FX instruments</a:t>
                          </a:r>
                        </a:p>
                        <a:p>
                          <a:pPr marL="171450" indent="-171450">
                            <a:spcAft>
                              <a:spcPts val="400"/>
                            </a:spcAft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Financial support to enabling investments, e.g. connecting </a:t>
                          </a:r>
                          <a:r>
                            <a:rPr lang="en-US" sz="1100" dirty="0">
                              <a:solidFill>
                                <a:schemeClr val="tx1"/>
                              </a:solidFill>
                              <a:latin typeface="Gadugi" panose="020B0502040204020203" pitchFamily="34" charset="0"/>
                              <a:ea typeface="Gadugi" panose="020B0502040204020203" pitchFamily="34" charset="0"/>
                            </a:rPr>
                            <a:t>infrastructure (energy, transport, digital), training of workforce, local supply chain development, etc.</a:t>
                          </a:r>
                          <a:endParaRPr lang="en-GB" sz="1100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endParaRPr>
                        </a:p>
                      </p:txBody>
                    </p:sp>
                  </p:grpSp>
                  <p:sp>
                    <p:nvSpPr>
                      <p:cNvPr id="34" name="Rectangle: Rounded Corners 33">
                        <a:extLst>
                          <a:ext uri="{FF2B5EF4-FFF2-40B4-BE49-F238E27FC236}">
                            <a16:creationId xmlns:a16="http://schemas.microsoft.com/office/drawing/2014/main" id="{8E13A86B-E5B7-2C80-0960-072B09982EA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1187" y="3462594"/>
                        <a:ext cx="2401804" cy="1380135"/>
                      </a:xfrm>
                      <a:prstGeom prst="roundRect">
                        <a:avLst/>
                      </a:prstGeom>
                      <a:ln w="28575">
                        <a:noFill/>
                        <a:prstDash val="dash"/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>
                          <a:spcAft>
                            <a:spcPts val="600"/>
                          </a:spcAft>
                        </a:pPr>
                        <a:r>
                          <a:rPr lang="en-GB" sz="1200" b="1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rPr>
                          <a:t>Loan structuring</a:t>
                        </a:r>
                      </a:p>
                      <a:p>
                        <a:pPr marL="171450" indent="-171450">
                          <a:spcAft>
                            <a:spcPts val="400"/>
                          </a:spcAft>
                          <a:buFont typeface="Arial" panose="020B0604020202020204" pitchFamily="34" charset="0"/>
                          <a:buChar char="•"/>
                        </a:pPr>
                        <a:r>
                          <a:rPr lang="en-GB" sz="1200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rPr>
                          <a:t>Terms negotiation</a:t>
                        </a:r>
                      </a:p>
                      <a:p>
                        <a:pPr marL="171450" indent="-171450">
                          <a:spcAft>
                            <a:spcPts val="400"/>
                          </a:spcAft>
                          <a:buFont typeface="Arial" panose="020B0604020202020204" pitchFamily="34" charset="0"/>
                          <a:buChar char="•"/>
                        </a:pPr>
                        <a:r>
                          <a:rPr lang="en-GB" sz="1200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rPr>
                          <a:t>Confirmation of EU support</a:t>
                        </a:r>
                      </a:p>
                      <a:p>
                        <a:pPr marL="171450" indent="-171450">
                          <a:spcAft>
                            <a:spcPts val="400"/>
                          </a:spcAft>
                          <a:buFont typeface="Arial" panose="020B0604020202020204" pitchFamily="34" charset="0"/>
                          <a:buChar char="•"/>
                        </a:pPr>
                        <a:r>
                          <a:rPr lang="en-GB" sz="1200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rPr>
                          <a:t>Due diligence</a:t>
                        </a:r>
                      </a:p>
                      <a:p>
                        <a:pPr marL="171450" indent="-171450">
                          <a:spcAft>
                            <a:spcPts val="400"/>
                          </a:spcAft>
                          <a:buFont typeface="Arial" panose="020B0604020202020204" pitchFamily="34" charset="0"/>
                          <a:buChar char="•"/>
                        </a:pPr>
                        <a:r>
                          <a:rPr lang="en-GB" sz="1200" dirty="0">
                            <a:solidFill>
                              <a:schemeClr val="tx1"/>
                            </a:solidFill>
                            <a:latin typeface="Gadugi" panose="020B0502040204020203" pitchFamily="34" charset="0"/>
                            <a:ea typeface="Gadugi" panose="020B0502040204020203" pitchFamily="34" charset="0"/>
                          </a:rPr>
                          <a:t>Financial institution board approval</a:t>
                        </a:r>
                        <a:endParaRPr lang="en-GB" sz="1200" i="1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endParaRPr>
                      </a:p>
                    </p:txBody>
                  </p:sp>
                  <p:cxnSp>
                    <p:nvCxnSpPr>
                      <p:cNvPr id="35" name="Straight Arrow Connector 34">
                        <a:extLst>
                          <a:ext uri="{FF2B5EF4-FFF2-40B4-BE49-F238E27FC236}">
                            <a16:creationId xmlns:a16="http://schemas.microsoft.com/office/drawing/2014/main" id="{A24AD4CB-CA44-242A-7F58-12EE53F34FDE}"/>
                          </a:ext>
                        </a:extLst>
                      </p:cNvPr>
                      <p:cNvCxnSpPr>
                        <a:cxnSpLocks/>
                        <a:stCxn id="51" idx="2"/>
                        <a:endCxn id="47" idx="0"/>
                      </p:cNvCxnSpPr>
                      <p:nvPr/>
                    </p:nvCxnSpPr>
                    <p:spPr>
                      <a:xfrm flipH="1">
                        <a:off x="4904968" y="2852372"/>
                        <a:ext cx="3695" cy="2600580"/>
                      </a:xfrm>
                      <a:prstGeom prst="straightConnector1">
                        <a:avLst/>
                      </a:prstGeom>
                      <a:ln w="9525">
                        <a:solidFill>
                          <a:schemeClr val="tx1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0" name="Rectangle: Rounded Corners 29">
                      <a:extLst>
                        <a:ext uri="{FF2B5EF4-FFF2-40B4-BE49-F238E27FC236}">
                          <a16:creationId xmlns:a16="http://schemas.microsoft.com/office/drawing/2014/main" id="{133E5043-229D-802F-431D-D6E453130B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03363" y="2357513"/>
                      <a:ext cx="5554907" cy="496461"/>
                    </a:xfrm>
                    <a:prstGeom prst="roundRect">
                      <a:avLst/>
                    </a:prstGeom>
                    <a:noFill/>
                    <a:ln w="28575">
                      <a:noFill/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Greenlighting takes into account the potential participation of EU companies in the competitive process: consultation of Team Nationals</a:t>
                      </a:r>
                    </a:p>
                  </p:txBody>
                </p:sp>
              </p:grpSp>
              <p:sp>
                <p:nvSpPr>
                  <p:cNvPr id="3" name="Rectangle: Rounded Corners 2">
                    <a:extLst>
                      <a:ext uri="{FF2B5EF4-FFF2-40B4-BE49-F238E27FC236}">
                        <a16:creationId xmlns:a16="http://schemas.microsoft.com/office/drawing/2014/main" id="{235660E3-B26A-AA79-D3B2-0314A024297C}"/>
                      </a:ext>
                    </a:extLst>
                  </p:cNvPr>
                  <p:cNvSpPr/>
                  <p:nvPr/>
                </p:nvSpPr>
                <p:spPr>
                  <a:xfrm>
                    <a:off x="5875655" y="1189426"/>
                    <a:ext cx="3278939" cy="496461"/>
                  </a:xfrm>
                  <a:prstGeom prst="roundRect">
                    <a:avLst/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r>
                      <a:rPr lang="en-GB" sz="1200" i="1" dirty="0">
                        <a:solidFill>
                          <a:schemeClr val="tx1"/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rPr>
                      <a:t>Usually implemented through an international competitive process</a:t>
                    </a:r>
                  </a:p>
                </p:txBody>
              </p:sp>
            </p:grpSp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FD7BE549-5C2F-32EE-F489-131C0F39663F}"/>
                    </a:ext>
                  </a:extLst>
                </p:cNvPr>
                <p:cNvSpPr/>
                <p:nvPr/>
              </p:nvSpPr>
              <p:spPr>
                <a:xfrm>
                  <a:off x="1386869" y="1435127"/>
                  <a:ext cx="2401803" cy="496461"/>
                </a:xfrm>
                <a:prstGeom prst="roundRect">
                  <a:avLst/>
                </a:prstGeom>
                <a:noFill/>
                <a:ln w="28575"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r"/>
                  <a:r>
                    <a:rPr lang="en-GB" sz="1200" i="1" dirty="0">
                      <a:solidFill>
                        <a:schemeClr val="tx1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Request to the EU: guarantee or investment grant (blending</a:t>
                  </a:r>
                  <a:r>
                    <a:rPr lang="en-GB" sz="1200" i="1" dirty="0">
                      <a:solidFill>
                        <a:schemeClr val="tx2"/>
                      </a:solidFill>
                      <a:latin typeface="Gadugi" panose="020B0502040204020203" pitchFamily="34" charset="0"/>
                      <a:ea typeface="Gadugi" panose="020B0502040204020203" pitchFamily="34" charset="0"/>
                    </a:rPr>
                    <a:t>)</a:t>
                  </a:r>
                  <a:endParaRPr lang="en-GB" sz="1200" i="1" dirty="0">
                    <a:solidFill>
                      <a:schemeClr val="tx1"/>
                    </a:solidFill>
                    <a:latin typeface="Gadugi" panose="020B0502040204020203" pitchFamily="34" charset="0"/>
                    <a:ea typeface="Gadugi" panose="020B0502040204020203" pitchFamily="34" charset="0"/>
                  </a:endParaRPr>
                </a:p>
              </p:txBody>
            </p:sp>
          </p:grp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BEC6FD91-0DD3-E31F-6E84-BB11902BC574}"/>
                  </a:ext>
                </a:extLst>
              </p:cNvPr>
              <p:cNvSpPr/>
              <p:nvPr/>
            </p:nvSpPr>
            <p:spPr>
              <a:xfrm>
                <a:off x="2466484" y="5887350"/>
                <a:ext cx="2382063" cy="510746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b="1" dirty="0">
                    <a:solidFill>
                      <a:schemeClr val="bg1"/>
                    </a:solidFill>
                    <a:latin typeface="Gadugi" panose="020B0502040204020203" pitchFamily="34" charset="0"/>
                    <a:ea typeface="Gadugi" panose="020B0502040204020203" pitchFamily="34" charset="0"/>
                  </a:rPr>
                  <a:t>Call for tenders</a:t>
                </a:r>
              </a:p>
            </p:txBody>
          </p:sp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A88E8FF-4FB9-BFA2-F389-B17E305A3C3E}"/>
                </a:ext>
              </a:extLst>
            </p:cNvPr>
            <p:cNvCxnSpPr>
              <a:cxnSpLocks/>
              <a:stCxn id="47" idx="2"/>
              <a:endCxn id="11" idx="0"/>
            </p:cNvCxnSpPr>
            <p:nvPr/>
          </p:nvCxnSpPr>
          <p:spPr>
            <a:xfrm>
              <a:off x="3822486" y="5796914"/>
              <a:ext cx="1847" cy="25537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899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9FAE5-D3E9-8389-A22F-2F63C0FC09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256739"/>
            <a:ext cx="10515600" cy="1020337"/>
          </a:xfrm>
        </p:spPr>
        <p:txBody>
          <a:bodyPr/>
          <a:lstStyle/>
          <a:p>
            <a:r>
              <a:rPr lang="en-US" sz="8000" dirty="0"/>
              <a:t>Thank you</a:t>
            </a:r>
            <a:endParaRPr lang="en-GB" sz="8000" dirty="0"/>
          </a:p>
        </p:txBody>
      </p:sp>
      <p:sp>
        <p:nvSpPr>
          <p:cNvPr id="6" name="Google Shape;445;p20">
            <a:extLst>
              <a:ext uri="{FF2B5EF4-FFF2-40B4-BE49-F238E27FC236}">
                <a16:creationId xmlns:a16="http://schemas.microsoft.com/office/drawing/2014/main" id="{38E61E29-8603-546B-ECBD-D4F8E851B3FC}"/>
              </a:ext>
            </a:extLst>
          </p:cNvPr>
          <p:cNvSpPr txBox="1"/>
          <p:nvPr/>
        </p:nvSpPr>
        <p:spPr>
          <a:xfrm>
            <a:off x="838200" y="4652301"/>
            <a:ext cx="894101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© European Union 2025</a:t>
            </a:r>
            <a:endParaRPr sz="12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83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D81E1F-6DA9-4707-BA36-9D5427D786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7B6F83-6DDD-48D8-857B-BE72EE2D0B99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1774</TotalTime>
  <Words>665</Words>
  <Application>Microsoft Office PowerPoint</Application>
  <PresentationFormat>Widescreen</PresentationFormat>
  <Paragraphs>91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Gadugi</vt:lpstr>
      <vt:lpstr>Calibri</vt:lpstr>
      <vt:lpstr>Aptos</vt:lpstr>
      <vt:lpstr>Wingdings</vt:lpstr>
      <vt:lpstr>colour palette new PPT</vt:lpstr>
      <vt:lpstr>The Investment Hub for EU private sector investments under Global Gateway in Sub-Saharan Africa, Asia and the Pacific and Americas and the Caribbean</vt:lpstr>
      <vt:lpstr>Rationale for an Investment Hub</vt:lpstr>
      <vt:lpstr>Investment Hub Proposal</vt:lpstr>
      <vt:lpstr>The Investment Hub: conceptual overview</vt:lpstr>
      <vt:lpstr>Overview of the standard process</vt:lpstr>
      <vt:lpstr>Sovereign lending operations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QUERO MUSSOT Antoine (INTPA)</dc:creator>
  <cp:lastModifiedBy>QUERO MUSSOT Antoine (INTPA)</cp:lastModifiedBy>
  <cp:revision>28</cp:revision>
  <cp:lastPrinted>2025-09-17T05:54:48Z</cp:lastPrinted>
  <dcterms:created xsi:type="dcterms:W3CDTF">2025-09-16T08:41:17Z</dcterms:created>
  <dcterms:modified xsi:type="dcterms:W3CDTF">2025-10-13T20:14:47Z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0x010100AF098AE41A192E4C85C747A9850AEF9A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</Properties>
</file>